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9" r:id="rId4"/>
    <p:sldId id="260" r:id="rId5"/>
    <p:sldId id="258" r:id="rId6"/>
    <p:sldId id="261" r:id="rId7"/>
    <p:sldId id="262" r:id="rId8"/>
    <p:sldId id="263" r:id="rId9"/>
    <p:sldId id="264" r:id="rId10"/>
    <p:sldId id="266" r:id="rId11"/>
    <p:sldId id="267" r:id="rId12"/>
    <p:sldId id="265" r:id="rId13"/>
    <p:sldId id="268" r:id="rId14"/>
    <p:sldId id="269" r:id="rId15"/>
    <p:sldId id="270" r:id="rId16"/>
    <p:sldId id="271"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0" d="100"/>
          <a:sy n="70" d="100"/>
        </p:scale>
        <p:origin x="-516" y="-90"/>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AC4E312-DF7A-4CB9-8944-A02E551276E0}" type="datetimeFigureOut">
              <a:rPr lang="en-US" smtClean="0"/>
              <a:t>1/10/2012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49F9549-AA5F-42FD-9107-2B437DB4B468}" type="slidenum">
              <a:rPr lang="en-US" smtClean="0"/>
              <a:t>‹#›</a:t>
            </a:fld>
            <a:endParaRPr lang="en-US" dirty="0"/>
          </a:p>
        </p:txBody>
      </p:sp>
    </p:spTree>
    <p:extLst>
      <p:ext uri="{BB962C8B-B14F-4D97-AF65-F5344CB8AC3E}">
        <p14:creationId xmlns:p14="http://schemas.microsoft.com/office/powerpoint/2010/main" val="8944338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AC4E312-DF7A-4CB9-8944-A02E551276E0}" type="datetimeFigureOut">
              <a:rPr lang="en-US" smtClean="0"/>
              <a:t>1/10/2012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49F9549-AA5F-42FD-9107-2B437DB4B468}" type="slidenum">
              <a:rPr lang="en-US" smtClean="0"/>
              <a:t>‹#›</a:t>
            </a:fld>
            <a:endParaRPr lang="en-US" dirty="0"/>
          </a:p>
        </p:txBody>
      </p:sp>
    </p:spTree>
    <p:extLst>
      <p:ext uri="{BB962C8B-B14F-4D97-AF65-F5344CB8AC3E}">
        <p14:creationId xmlns:p14="http://schemas.microsoft.com/office/powerpoint/2010/main" val="17749521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AC4E312-DF7A-4CB9-8944-A02E551276E0}" type="datetimeFigureOut">
              <a:rPr lang="en-US" smtClean="0"/>
              <a:t>1/10/2012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49F9549-AA5F-42FD-9107-2B437DB4B468}" type="slidenum">
              <a:rPr lang="en-US" smtClean="0"/>
              <a:t>‹#›</a:t>
            </a:fld>
            <a:endParaRPr lang="en-US" dirty="0"/>
          </a:p>
        </p:txBody>
      </p:sp>
    </p:spTree>
    <p:extLst>
      <p:ext uri="{BB962C8B-B14F-4D97-AF65-F5344CB8AC3E}">
        <p14:creationId xmlns:p14="http://schemas.microsoft.com/office/powerpoint/2010/main" val="25247092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AC4E312-DF7A-4CB9-8944-A02E551276E0}" type="datetimeFigureOut">
              <a:rPr lang="en-US" smtClean="0"/>
              <a:t>1/10/2012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49F9549-AA5F-42FD-9107-2B437DB4B468}" type="slidenum">
              <a:rPr lang="en-US" smtClean="0"/>
              <a:t>‹#›</a:t>
            </a:fld>
            <a:endParaRPr lang="en-US" dirty="0"/>
          </a:p>
        </p:txBody>
      </p:sp>
    </p:spTree>
    <p:extLst>
      <p:ext uri="{BB962C8B-B14F-4D97-AF65-F5344CB8AC3E}">
        <p14:creationId xmlns:p14="http://schemas.microsoft.com/office/powerpoint/2010/main" val="1384810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AC4E312-DF7A-4CB9-8944-A02E551276E0}" type="datetimeFigureOut">
              <a:rPr lang="en-US" smtClean="0"/>
              <a:t>1/10/2012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49F9549-AA5F-42FD-9107-2B437DB4B468}" type="slidenum">
              <a:rPr lang="en-US" smtClean="0"/>
              <a:t>‹#›</a:t>
            </a:fld>
            <a:endParaRPr lang="en-US" dirty="0"/>
          </a:p>
        </p:txBody>
      </p:sp>
    </p:spTree>
    <p:extLst>
      <p:ext uri="{BB962C8B-B14F-4D97-AF65-F5344CB8AC3E}">
        <p14:creationId xmlns:p14="http://schemas.microsoft.com/office/powerpoint/2010/main" val="38512242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AC4E312-DF7A-4CB9-8944-A02E551276E0}" type="datetimeFigureOut">
              <a:rPr lang="en-US" smtClean="0"/>
              <a:t>1/10/2012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49F9549-AA5F-42FD-9107-2B437DB4B468}" type="slidenum">
              <a:rPr lang="en-US" smtClean="0"/>
              <a:t>‹#›</a:t>
            </a:fld>
            <a:endParaRPr lang="en-US" dirty="0"/>
          </a:p>
        </p:txBody>
      </p:sp>
    </p:spTree>
    <p:extLst>
      <p:ext uri="{BB962C8B-B14F-4D97-AF65-F5344CB8AC3E}">
        <p14:creationId xmlns:p14="http://schemas.microsoft.com/office/powerpoint/2010/main" val="20125016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AC4E312-DF7A-4CB9-8944-A02E551276E0}" type="datetimeFigureOut">
              <a:rPr lang="en-US" smtClean="0"/>
              <a:t>1/10/2012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B49F9549-AA5F-42FD-9107-2B437DB4B468}" type="slidenum">
              <a:rPr lang="en-US" smtClean="0"/>
              <a:t>‹#›</a:t>
            </a:fld>
            <a:endParaRPr lang="en-US" dirty="0"/>
          </a:p>
        </p:txBody>
      </p:sp>
    </p:spTree>
    <p:extLst>
      <p:ext uri="{BB962C8B-B14F-4D97-AF65-F5344CB8AC3E}">
        <p14:creationId xmlns:p14="http://schemas.microsoft.com/office/powerpoint/2010/main" val="30098261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AC4E312-DF7A-4CB9-8944-A02E551276E0}" type="datetimeFigureOut">
              <a:rPr lang="en-US" smtClean="0"/>
              <a:t>1/10/2012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B49F9549-AA5F-42FD-9107-2B437DB4B468}" type="slidenum">
              <a:rPr lang="en-US" smtClean="0"/>
              <a:t>‹#›</a:t>
            </a:fld>
            <a:endParaRPr lang="en-US" dirty="0"/>
          </a:p>
        </p:txBody>
      </p:sp>
    </p:spTree>
    <p:extLst>
      <p:ext uri="{BB962C8B-B14F-4D97-AF65-F5344CB8AC3E}">
        <p14:creationId xmlns:p14="http://schemas.microsoft.com/office/powerpoint/2010/main" val="20462708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AC4E312-DF7A-4CB9-8944-A02E551276E0}" type="datetimeFigureOut">
              <a:rPr lang="en-US" smtClean="0"/>
              <a:t>1/10/2012</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B49F9549-AA5F-42FD-9107-2B437DB4B468}" type="slidenum">
              <a:rPr lang="en-US" smtClean="0"/>
              <a:t>‹#›</a:t>
            </a:fld>
            <a:endParaRPr lang="en-US" dirty="0"/>
          </a:p>
        </p:txBody>
      </p:sp>
    </p:spTree>
    <p:extLst>
      <p:ext uri="{BB962C8B-B14F-4D97-AF65-F5344CB8AC3E}">
        <p14:creationId xmlns:p14="http://schemas.microsoft.com/office/powerpoint/2010/main" val="35302988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AC4E312-DF7A-4CB9-8944-A02E551276E0}" type="datetimeFigureOut">
              <a:rPr lang="en-US" smtClean="0"/>
              <a:t>1/10/2012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49F9549-AA5F-42FD-9107-2B437DB4B468}" type="slidenum">
              <a:rPr lang="en-US" smtClean="0"/>
              <a:t>‹#›</a:t>
            </a:fld>
            <a:endParaRPr lang="en-US" dirty="0"/>
          </a:p>
        </p:txBody>
      </p:sp>
    </p:spTree>
    <p:extLst>
      <p:ext uri="{BB962C8B-B14F-4D97-AF65-F5344CB8AC3E}">
        <p14:creationId xmlns:p14="http://schemas.microsoft.com/office/powerpoint/2010/main" val="2448622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AC4E312-DF7A-4CB9-8944-A02E551276E0}" type="datetimeFigureOut">
              <a:rPr lang="en-US" smtClean="0"/>
              <a:t>1/10/2012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49F9549-AA5F-42FD-9107-2B437DB4B468}" type="slidenum">
              <a:rPr lang="en-US" smtClean="0"/>
              <a:t>‹#›</a:t>
            </a:fld>
            <a:endParaRPr lang="en-US" dirty="0"/>
          </a:p>
        </p:txBody>
      </p:sp>
    </p:spTree>
    <p:extLst>
      <p:ext uri="{BB962C8B-B14F-4D97-AF65-F5344CB8AC3E}">
        <p14:creationId xmlns:p14="http://schemas.microsoft.com/office/powerpoint/2010/main" val="41273791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03D4A8"/>
            </a:gs>
            <a:gs pos="25000">
              <a:srgbClr val="21D6E0"/>
            </a:gs>
            <a:gs pos="75000">
              <a:srgbClr val="0087E6"/>
            </a:gs>
            <a:gs pos="100000">
              <a:srgbClr val="005CBF"/>
            </a:gs>
          </a:gsLst>
          <a:lin ang="5400000" scaled="0"/>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AC4E312-DF7A-4CB9-8944-A02E551276E0}" type="datetimeFigureOut">
              <a:rPr lang="en-US" smtClean="0"/>
              <a:t>1/10/2012</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49F9549-AA5F-42FD-9107-2B437DB4B468}" type="slidenum">
              <a:rPr lang="en-US" smtClean="0"/>
              <a:t>‹#›</a:t>
            </a:fld>
            <a:endParaRPr lang="en-US" dirty="0"/>
          </a:p>
        </p:txBody>
      </p:sp>
    </p:spTree>
    <p:extLst>
      <p:ext uri="{BB962C8B-B14F-4D97-AF65-F5344CB8AC3E}">
        <p14:creationId xmlns:p14="http://schemas.microsoft.com/office/powerpoint/2010/main" val="40378196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8" Type="http://schemas.openxmlformats.org/officeDocument/2006/relationships/hyperlink" Target="http://history.howstuffworks.com/ancient-rome/patrician-and-plebeian.htm" TargetMode="External"/><Relationship Id="rId3" Type="http://schemas.openxmlformats.org/officeDocument/2006/relationships/hyperlink" Target="http://www.roman-colosseum.info/roman-empire/roman-republic.htm" TargetMode="External"/><Relationship Id="rId7" Type="http://schemas.openxmlformats.org/officeDocument/2006/relationships/hyperlink" Target="http://en.wikipedia.org/wiki/Cursus_honorum" TargetMode="External"/><Relationship Id="rId12" Type="http://schemas.openxmlformats.org/officeDocument/2006/relationships/image" Target="../media/image30.gif"/><Relationship Id="rId2" Type="http://schemas.openxmlformats.org/officeDocument/2006/relationships/hyperlink" Target="http://www.utexas.edu/depts/classics/documents/RepGov.html" TargetMode="External"/><Relationship Id="rId1" Type="http://schemas.openxmlformats.org/officeDocument/2006/relationships/slideLayout" Target="../slideLayouts/slideLayout7.xml"/><Relationship Id="rId6" Type="http://schemas.openxmlformats.org/officeDocument/2006/relationships/hyperlink" Target="http://www.bible-history.com/rome/RomeThe_Republican_Government.htm" TargetMode="External"/><Relationship Id="rId11" Type="http://schemas.openxmlformats.org/officeDocument/2006/relationships/image" Target="../media/image29.jpeg"/><Relationship Id="rId5" Type="http://schemas.openxmlformats.org/officeDocument/2006/relationships/hyperlink" Target="http://wiki.answers.com/Q/How_did_the_Ancient_Romans_hold_elections" TargetMode="External"/><Relationship Id="rId10" Type="http://schemas.openxmlformats.org/officeDocument/2006/relationships/hyperlink" Target="http://en.wikipedia.org/wiki/Roman_citizenship" TargetMode="External"/><Relationship Id="rId4" Type="http://schemas.openxmlformats.org/officeDocument/2006/relationships/hyperlink" Target="http://ancienthistory.about.com/library/bl/bl_pennellhistoryofrome11.htm" TargetMode="External"/><Relationship Id="rId9" Type="http://schemas.openxmlformats.org/officeDocument/2006/relationships/hyperlink" Target="http://en.wikipedia.org/wiki/Roman_Senate"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7.xml"/><Relationship Id="rId4" Type="http://schemas.openxmlformats.org/officeDocument/2006/relationships/image" Target="../media/image8.jpeg"/></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524000" y="152400"/>
            <a:ext cx="5981317" cy="1754326"/>
          </a:xfrm>
          <a:prstGeom prst="rect">
            <a:avLst/>
          </a:prstGeom>
          <a:noFill/>
        </p:spPr>
        <p:txBody>
          <a:bodyPr wrap="none" lIns="91440" tIns="45720" rIns="91440" bIns="45720">
            <a:spAutoFit/>
          </a:bodyPr>
          <a:lstStyle/>
          <a:p>
            <a:pPr algn="ctr"/>
            <a:r>
              <a:rPr lang="en-US"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Roman Government</a:t>
            </a:r>
          </a:p>
          <a:p>
            <a:pPr algn="ctr"/>
            <a:r>
              <a:rPr lang="en-US"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Under the Republic</a:t>
            </a:r>
            <a:endParaRPr lang="en-US"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5" name="Rectangle 4"/>
          <p:cNvSpPr/>
          <p:nvPr/>
        </p:nvSpPr>
        <p:spPr>
          <a:xfrm>
            <a:off x="1851236" y="1828800"/>
            <a:ext cx="5326843" cy="923330"/>
          </a:xfrm>
          <a:prstGeom prst="rect">
            <a:avLst/>
          </a:prstGeom>
          <a:noFill/>
        </p:spPr>
        <p:txBody>
          <a:bodyPr wrap="none" lIns="91440" tIns="45720" rIns="91440" bIns="45720">
            <a:spAutoFit/>
          </a:bodyPr>
          <a:lstStyle/>
          <a:p>
            <a:pPr algn="ctr"/>
            <a:r>
              <a:rPr lang="en-US" sz="54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By Frank Kachmar</a:t>
            </a:r>
            <a:endParaRPr lang="en-US" sz="5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pic>
        <p:nvPicPr>
          <p:cNvPr id="1026" name="Picture 2" descr="http://www.embassyworld.com/ADD_URL/ancient-rom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62122" y="2569029"/>
            <a:ext cx="5054353" cy="4267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2629236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317171" y="-152400"/>
            <a:ext cx="5335949" cy="923330"/>
          </a:xfrm>
          <a:prstGeom prst="rect">
            <a:avLst/>
          </a:prstGeom>
          <a:noFill/>
        </p:spPr>
        <p:txBody>
          <a:bodyPr wrap="none" lIns="91440" tIns="45720" rIns="91440" bIns="45720">
            <a:spAutoFit/>
          </a:bodyPr>
          <a:lstStyle/>
          <a:p>
            <a:pPr algn="ctr"/>
            <a:r>
              <a:rPr lang="en-US"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Legislative Branch</a:t>
            </a:r>
            <a:endParaRPr lang="en-US"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3" name="TextBox 2"/>
          <p:cNvSpPr txBox="1"/>
          <p:nvPr/>
        </p:nvSpPr>
        <p:spPr>
          <a:xfrm>
            <a:off x="-32657" y="856357"/>
            <a:ext cx="7010400" cy="6001643"/>
          </a:xfrm>
          <a:prstGeom prst="rect">
            <a:avLst/>
          </a:prstGeom>
          <a:noFill/>
        </p:spPr>
        <p:txBody>
          <a:bodyPr wrap="square" rtlCol="0">
            <a:spAutoFit/>
          </a:bodyPr>
          <a:lstStyle/>
          <a:p>
            <a:r>
              <a:rPr lang="en-US" sz="1600" dirty="0" smtClean="0"/>
              <a:t>Three committees made up the Legislative Branch (All passed new laws and reformed old ones)</a:t>
            </a:r>
          </a:p>
          <a:p>
            <a:endParaRPr lang="en-US" sz="1600" dirty="0"/>
          </a:p>
          <a:p>
            <a:pPr marL="285750" indent="-285750">
              <a:buFont typeface="Arial" pitchFamily="34" charset="0"/>
              <a:buChar char="•"/>
            </a:pPr>
            <a:r>
              <a:rPr lang="en-US" sz="1600" dirty="0" smtClean="0"/>
              <a:t>Comitia Curiata:</a:t>
            </a:r>
          </a:p>
          <a:p>
            <a:pPr marL="285750" indent="-285750">
              <a:buFont typeface="Arial" pitchFamily="34" charset="0"/>
              <a:buChar char="•"/>
            </a:pPr>
            <a:r>
              <a:rPr lang="en-US" sz="1600" dirty="0" smtClean="0"/>
              <a:t>Made of 30 curiates, usually former magistrates, or current Senators (Min. age 50) Elected for life</a:t>
            </a:r>
          </a:p>
          <a:p>
            <a:pPr marL="285750" indent="-285750">
              <a:buFont typeface="Arial" pitchFamily="34" charset="0"/>
              <a:buChar char="•"/>
            </a:pPr>
            <a:r>
              <a:rPr lang="en-US" sz="1600" dirty="0" smtClean="0"/>
              <a:t>Effectively controlled by patricians</a:t>
            </a:r>
          </a:p>
          <a:p>
            <a:pPr marL="285750" indent="-285750">
              <a:buFont typeface="Arial" pitchFamily="34" charset="0"/>
              <a:buChar char="•"/>
            </a:pPr>
            <a:r>
              <a:rPr lang="en-US" sz="1600" dirty="0" smtClean="0"/>
              <a:t>Made sure senior magistrates and Senators gained most power with imperium , imperator title, and with witnessing the religious ceremonies before Senate meetings</a:t>
            </a:r>
          </a:p>
          <a:p>
            <a:pPr marL="285750" indent="-285750">
              <a:buFont typeface="Arial" pitchFamily="34" charset="0"/>
              <a:buChar char="•"/>
            </a:pPr>
            <a:endParaRPr lang="en-US" sz="1600" dirty="0"/>
          </a:p>
          <a:p>
            <a:pPr marL="285750" indent="-285750">
              <a:buFont typeface="Arial" pitchFamily="34" charset="0"/>
              <a:buChar char="•"/>
            </a:pPr>
            <a:r>
              <a:rPr lang="en-US" sz="1600" dirty="0" smtClean="0"/>
              <a:t>Comitia Centuriata:</a:t>
            </a:r>
          </a:p>
          <a:p>
            <a:pPr marL="285750" indent="-285750">
              <a:buFont typeface="Arial" pitchFamily="34" charset="0"/>
              <a:buChar char="•"/>
            </a:pPr>
            <a:r>
              <a:rPr lang="en-US" sz="1600" dirty="0" smtClean="0"/>
              <a:t>3 year term</a:t>
            </a:r>
          </a:p>
          <a:p>
            <a:pPr marL="285750" indent="-285750">
              <a:buFont typeface="Arial" pitchFamily="34" charset="0"/>
              <a:buChar char="•"/>
            </a:pPr>
            <a:r>
              <a:rPr lang="en-US" sz="1600" dirty="0" smtClean="0"/>
              <a:t>193 centuries elected into office-Could be as young as 27 w/ no prior </a:t>
            </a:r>
          </a:p>
          <a:p>
            <a:pPr marL="285750" indent="-285750">
              <a:buFont typeface="Arial" pitchFamily="34" charset="0"/>
              <a:buChar char="•"/>
            </a:pPr>
            <a:r>
              <a:rPr lang="en-US" sz="1600" dirty="0" smtClean="0"/>
              <a:t>Named after a centum, or a 100-man army unit</a:t>
            </a:r>
          </a:p>
          <a:p>
            <a:pPr marL="285750" indent="-285750">
              <a:buFont typeface="Arial" pitchFamily="34" charset="0"/>
              <a:buChar char="•"/>
            </a:pPr>
            <a:r>
              <a:rPr lang="en-US" sz="1600" dirty="0" smtClean="0"/>
              <a:t>In charge of declaring war with other nations</a:t>
            </a:r>
          </a:p>
          <a:p>
            <a:pPr marL="285750" indent="-285750">
              <a:buFont typeface="Arial" pitchFamily="34" charset="0"/>
              <a:buChar char="•"/>
            </a:pPr>
            <a:r>
              <a:rPr lang="en-US" sz="1600" dirty="0" smtClean="0"/>
              <a:t>This committee hired and trained diplomats to make war, peace, and other deals with other nations</a:t>
            </a:r>
          </a:p>
          <a:p>
            <a:pPr marL="285750" indent="-285750">
              <a:buFont typeface="Arial" pitchFamily="34" charset="0"/>
              <a:buChar char="•"/>
            </a:pPr>
            <a:endParaRPr lang="en-US" sz="1600" dirty="0"/>
          </a:p>
          <a:p>
            <a:pPr marL="285750" indent="-285750">
              <a:buFont typeface="Arial" pitchFamily="34" charset="0"/>
              <a:buChar char="•"/>
            </a:pPr>
            <a:r>
              <a:rPr lang="en-US" sz="1600" dirty="0" smtClean="0"/>
              <a:t>Comitia Tributa:</a:t>
            </a:r>
          </a:p>
          <a:p>
            <a:pPr marL="285750" indent="-285750">
              <a:buFont typeface="Arial" pitchFamily="34" charset="0"/>
              <a:buChar char="•"/>
            </a:pPr>
            <a:r>
              <a:rPr lang="en-US" sz="1600" dirty="0" smtClean="0"/>
              <a:t>18 patricians, 17 plebeians. Made up of selected praetors, Quaestors, tributes, and senators</a:t>
            </a:r>
          </a:p>
          <a:p>
            <a:pPr marL="285750" indent="-285750">
              <a:buFont typeface="Arial" pitchFamily="34" charset="0"/>
              <a:buChar char="•"/>
            </a:pPr>
            <a:r>
              <a:rPr lang="en-US" sz="1600" dirty="0" smtClean="0"/>
              <a:t>  Convened to create laws to be passed, voted on at Senate Meeting, special cases, voted on without them.</a:t>
            </a:r>
            <a:endParaRPr lang="en-US" sz="1600" dirty="0"/>
          </a:p>
        </p:txBody>
      </p:sp>
      <p:pic>
        <p:nvPicPr>
          <p:cNvPr id="9220" name="Picture 4" descr="http://www.constitutioncenter.org/Images/Press_room/hi/LynnHist_Eagl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10400" y="320151"/>
            <a:ext cx="2092114" cy="5791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1869830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948543" y="-161330"/>
            <a:ext cx="4451090" cy="923330"/>
          </a:xfrm>
          <a:prstGeom prst="rect">
            <a:avLst/>
          </a:prstGeom>
          <a:noFill/>
        </p:spPr>
        <p:txBody>
          <a:bodyPr wrap="none" lIns="91440" tIns="45720" rIns="91440" bIns="45720">
            <a:spAutoFit/>
          </a:bodyPr>
          <a:lstStyle/>
          <a:p>
            <a:pPr algn="ctr"/>
            <a:r>
              <a:rPr lang="en-US"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Judicial Branch</a:t>
            </a:r>
            <a:endParaRPr lang="en-US"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3" name="TextBox 2"/>
          <p:cNvSpPr txBox="1"/>
          <p:nvPr/>
        </p:nvSpPr>
        <p:spPr>
          <a:xfrm>
            <a:off x="0" y="794802"/>
            <a:ext cx="5802086" cy="6063198"/>
          </a:xfrm>
          <a:prstGeom prst="rect">
            <a:avLst/>
          </a:prstGeom>
          <a:noFill/>
        </p:spPr>
        <p:txBody>
          <a:bodyPr wrap="square" rtlCol="0">
            <a:spAutoFit/>
          </a:bodyPr>
          <a:lstStyle/>
          <a:p>
            <a:pPr marL="285750" indent="-285750">
              <a:buFont typeface="Courier New" pitchFamily="49" charset="0"/>
              <a:buChar char="o"/>
            </a:pPr>
            <a:r>
              <a:rPr lang="en-US" sz="1600" dirty="0" smtClean="0"/>
              <a:t>The Judicial Branch consisted of 6 pairs of special Praetors:</a:t>
            </a:r>
          </a:p>
          <a:p>
            <a:pPr marL="285750" indent="-285750">
              <a:buFont typeface="Courier New" pitchFamily="49" charset="0"/>
              <a:buChar char="o"/>
            </a:pPr>
            <a:endParaRPr lang="en-US" sz="1600" dirty="0"/>
          </a:p>
          <a:p>
            <a:pPr marL="285750" indent="-285750">
              <a:buFont typeface="Courier New" pitchFamily="49" charset="0"/>
              <a:buChar char="o"/>
            </a:pPr>
            <a:r>
              <a:rPr lang="en-US" sz="1600" dirty="0" smtClean="0"/>
              <a:t>These six special Praetors would be determined by seniority</a:t>
            </a:r>
          </a:p>
          <a:p>
            <a:pPr marL="285750" indent="-285750">
              <a:buFont typeface="Courier New" pitchFamily="49" charset="0"/>
              <a:buChar char="o"/>
            </a:pPr>
            <a:r>
              <a:rPr lang="en-US" sz="1600" dirty="0" smtClean="0"/>
              <a:t>If there were more than 6 pairs Praetors (8 pairs maximum) they would be appointed as governors, or military commanders, during their term as Praetor</a:t>
            </a:r>
          </a:p>
          <a:p>
            <a:pPr marL="285750" indent="-285750">
              <a:buFont typeface="Courier New" pitchFamily="49" charset="0"/>
              <a:buChar char="o"/>
            </a:pPr>
            <a:r>
              <a:rPr lang="en-US" sz="1600" dirty="0" smtClean="0"/>
              <a:t> If there were less than 6, Senate members based on seniority filled the position for the 1 year term</a:t>
            </a:r>
          </a:p>
          <a:p>
            <a:pPr marL="285750" indent="-285750">
              <a:buFont typeface="Courier New" pitchFamily="49" charset="0"/>
              <a:buChar char="o"/>
            </a:pPr>
            <a:r>
              <a:rPr lang="en-US" sz="1600" dirty="0" smtClean="0"/>
              <a:t>These special 6 Praetors were known as the “High Judges” of all of Rome and served 2 year terms</a:t>
            </a:r>
          </a:p>
          <a:p>
            <a:pPr marL="285750" indent="-285750">
              <a:buFont typeface="Courier New" pitchFamily="49" charset="0"/>
              <a:buChar char="o"/>
            </a:pPr>
            <a:r>
              <a:rPr lang="en-US" sz="1600" dirty="0" smtClean="0"/>
              <a:t>These high judges determined whether or not a law was fair, but they could not veto it, they could just send it back for revision</a:t>
            </a:r>
          </a:p>
          <a:p>
            <a:pPr marL="285750" indent="-285750">
              <a:buFont typeface="Courier New" pitchFamily="49" charset="0"/>
              <a:buChar char="o"/>
            </a:pPr>
            <a:r>
              <a:rPr lang="en-US" sz="1600" dirty="0" smtClean="0"/>
              <a:t>Most laws were passed through the Judicial Branch without need for revision, just like the U.S. and its Supreme Court</a:t>
            </a:r>
          </a:p>
          <a:p>
            <a:pPr marL="285750" indent="-285750">
              <a:buFont typeface="Courier New" pitchFamily="49" charset="0"/>
              <a:buChar char="o"/>
            </a:pPr>
            <a:r>
              <a:rPr lang="en-US" sz="1600" dirty="0" smtClean="0"/>
              <a:t>High Judges also wrote the rules for their justice system, which determined the fate of criminals, and captives of Rome. (Such as crucifying enemies, burning conquered settlements, throwing Christians into lion pits etc.) Universal throughout all of Roman lands.</a:t>
            </a:r>
          </a:p>
          <a:p>
            <a:pPr marL="285750" indent="-285750">
              <a:buFont typeface="Courier New" pitchFamily="49" charset="0"/>
              <a:buChar char="o"/>
            </a:pPr>
            <a:r>
              <a:rPr lang="en-US" sz="1600" dirty="0" smtClean="0"/>
              <a:t>They revised the Roman justice system over time</a:t>
            </a:r>
          </a:p>
          <a:p>
            <a:pPr marL="285750" indent="-285750">
              <a:buFont typeface="Courier New" pitchFamily="49" charset="0"/>
              <a:buChar char="o"/>
            </a:pPr>
            <a:r>
              <a:rPr lang="en-US" sz="1600" dirty="0" smtClean="0"/>
              <a:t>Being a high judge was considered an extremely high, and even holy honor to the Romans.</a:t>
            </a:r>
          </a:p>
          <a:p>
            <a:pPr marL="285750" indent="-285750">
              <a:buFont typeface="Courier New" pitchFamily="49" charset="0"/>
              <a:buChar char="o"/>
            </a:pPr>
            <a:endParaRPr lang="en-US" dirty="0"/>
          </a:p>
          <a:p>
            <a:pPr marL="285750" indent="-285750">
              <a:buFont typeface="Courier New" pitchFamily="49" charset="0"/>
              <a:buChar char="o"/>
            </a:pPr>
            <a:endParaRPr lang="en-US" dirty="0"/>
          </a:p>
        </p:txBody>
      </p:sp>
      <p:pic>
        <p:nvPicPr>
          <p:cNvPr id="10242" name="Picture 2" descr="http://www.laits.utexas.edu/moore/sites/laits.utexas.edu.moore/files/images/PRAETORSEDIC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91200" y="1295400"/>
            <a:ext cx="3429000" cy="4495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4252999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481943" y="-150444"/>
            <a:ext cx="2760692" cy="923330"/>
          </a:xfrm>
          <a:prstGeom prst="rect">
            <a:avLst/>
          </a:prstGeom>
          <a:noFill/>
        </p:spPr>
        <p:txBody>
          <a:bodyPr wrap="none" lIns="91440" tIns="45720" rIns="91440" bIns="45720">
            <a:spAutoFit/>
          </a:bodyPr>
          <a:lstStyle/>
          <a:p>
            <a:pPr algn="ctr"/>
            <a:r>
              <a:rPr lang="en-US"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Elections</a:t>
            </a:r>
            <a:endParaRPr lang="en-US"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3" name="TextBox 2"/>
          <p:cNvSpPr txBox="1"/>
          <p:nvPr/>
        </p:nvSpPr>
        <p:spPr>
          <a:xfrm>
            <a:off x="-1" y="533400"/>
            <a:ext cx="5638801" cy="6771084"/>
          </a:xfrm>
          <a:prstGeom prst="rect">
            <a:avLst/>
          </a:prstGeom>
          <a:noFill/>
        </p:spPr>
        <p:txBody>
          <a:bodyPr wrap="square" rtlCol="0">
            <a:spAutoFit/>
          </a:bodyPr>
          <a:lstStyle/>
          <a:p>
            <a:pPr marL="285750" indent="-285750">
              <a:buFont typeface="Arial" pitchFamily="34" charset="0"/>
              <a:buChar char="•"/>
            </a:pPr>
            <a:r>
              <a:rPr lang="en-US" sz="1600" dirty="0" smtClean="0"/>
              <a:t>The Romans did not believe that one man gets one vote.</a:t>
            </a:r>
          </a:p>
          <a:p>
            <a:pPr marL="285750" indent="-285750">
              <a:buFont typeface="Arial" pitchFamily="34" charset="0"/>
              <a:buChar char="•"/>
            </a:pPr>
            <a:r>
              <a:rPr lang="en-US" sz="1600" dirty="0" smtClean="0"/>
              <a:t>Rather they divided citizens eligible to vote into the curiate, centurie, and tribute committees</a:t>
            </a:r>
          </a:p>
          <a:p>
            <a:pPr marL="285750" indent="-285750">
              <a:buFont typeface="Arial" pitchFamily="34" charset="0"/>
              <a:buChar char="•"/>
            </a:pPr>
            <a:r>
              <a:rPr lang="en-US" sz="1600" dirty="0" smtClean="0"/>
              <a:t>Voting was based on a tribe by tribe, centurie by centurie basis</a:t>
            </a:r>
          </a:p>
          <a:p>
            <a:pPr marL="285750" indent="-285750">
              <a:buFont typeface="Arial" pitchFamily="34" charset="0"/>
              <a:buChar char="•"/>
            </a:pPr>
            <a:r>
              <a:rPr lang="en-US" sz="1600" dirty="0" smtClean="0"/>
              <a:t>The voting order was randomly selected, and the patricians always voted before the plebeians</a:t>
            </a:r>
          </a:p>
          <a:p>
            <a:pPr marL="285750" indent="-285750">
              <a:buFont typeface="Arial" pitchFamily="34" charset="0"/>
              <a:buChar char="•"/>
            </a:pPr>
            <a:endParaRPr lang="en-US" sz="1600" dirty="0" smtClean="0"/>
          </a:p>
          <a:p>
            <a:pPr marL="285750" indent="-285750">
              <a:buFont typeface="Arial" pitchFamily="34" charset="0"/>
              <a:buChar char="•"/>
            </a:pPr>
            <a:r>
              <a:rPr lang="en-US" sz="1600" dirty="0" smtClean="0"/>
              <a:t>Elections, or as the Romans called them the Passing of the laws or “transitus legus” was made by a majority of tribal/centurie votes, so the citizens elected people to elect their leaders, an extreme republic</a:t>
            </a:r>
          </a:p>
          <a:p>
            <a:pPr marL="285750" indent="-285750">
              <a:buFont typeface="Arial" pitchFamily="34" charset="0"/>
              <a:buChar char="•"/>
            </a:pPr>
            <a:r>
              <a:rPr lang="en-US" sz="1600" dirty="0" smtClean="0"/>
              <a:t>If the majority of the tribal/centurial committee’s votes counted towards one candidate or law, that law was passed or candidate elected</a:t>
            </a:r>
          </a:p>
          <a:p>
            <a:pPr marL="285750" indent="-285750">
              <a:buFont typeface="Arial" pitchFamily="34" charset="0"/>
              <a:buChar char="•"/>
            </a:pPr>
            <a:r>
              <a:rPr lang="en-US" sz="1600" dirty="0" smtClean="0"/>
              <a:t>The Romans thought that this was efficient, because they wanted experienced men to elect their </a:t>
            </a:r>
            <a:r>
              <a:rPr lang="en-US" sz="1600" i="1" dirty="0" smtClean="0"/>
              <a:t>true</a:t>
            </a:r>
            <a:r>
              <a:rPr lang="en-US" sz="1600" dirty="0" smtClean="0"/>
              <a:t> leaders</a:t>
            </a:r>
          </a:p>
          <a:p>
            <a:pPr marL="285750" indent="-285750">
              <a:buFont typeface="Arial" pitchFamily="34" charset="0"/>
              <a:buChar char="•"/>
            </a:pPr>
            <a:r>
              <a:rPr lang="en-US" sz="1600" dirty="0" smtClean="0"/>
              <a:t>If citizens were unhappy with a tribal/centurie committee’s choice, they could choose to elect different representatives to the council (Reverse plebiscite)</a:t>
            </a:r>
          </a:p>
          <a:p>
            <a:pPr marL="285750" indent="-285750">
              <a:buFont typeface="Arial" pitchFamily="34" charset="0"/>
              <a:buChar char="•"/>
            </a:pPr>
            <a:r>
              <a:rPr lang="en-US" sz="1600" dirty="0" smtClean="0"/>
              <a:t>Voting was done in the town’s forum</a:t>
            </a:r>
          </a:p>
          <a:p>
            <a:pPr marL="285750" indent="-285750">
              <a:buFont typeface="Arial" pitchFamily="34" charset="0"/>
              <a:buChar char="•"/>
            </a:pPr>
            <a:r>
              <a:rPr lang="en-US" sz="1600" dirty="0" smtClean="0"/>
              <a:t>Magisterial voting by committee’s representatives were either done in the pomerium in Rome or sometimes in the Roman Forum</a:t>
            </a:r>
          </a:p>
          <a:p>
            <a:pPr marL="285750" indent="-285750">
              <a:buFont typeface="Arial" pitchFamily="34" charset="0"/>
              <a:buChar char="•"/>
            </a:pPr>
            <a:r>
              <a:rPr lang="en-US" sz="1600" dirty="0" smtClean="0"/>
              <a:t>Voting by Senators or magistrates either in Forum or pomerium. For people to see what was happening </a:t>
            </a:r>
          </a:p>
          <a:p>
            <a:endParaRPr lang="en-US" dirty="0"/>
          </a:p>
        </p:txBody>
      </p:sp>
      <p:pic>
        <p:nvPicPr>
          <p:cNvPr id="11268" name="Picture 4" descr="http://t3.gstatic.com/images?q=tbn:ANd9GcQnzKc3RgPy-6Xi_iUwJLfkEp707SxgfJQWwSx7Cn0c9Ut74AP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27914" y="3505200"/>
            <a:ext cx="3566452" cy="2695576"/>
          </a:xfrm>
          <a:prstGeom prst="rect">
            <a:avLst/>
          </a:prstGeom>
          <a:noFill/>
          <a:extLst>
            <a:ext uri="{909E8E84-426E-40DD-AFC4-6F175D3DCCD1}">
              <a14:hiddenFill xmlns:a14="http://schemas.microsoft.com/office/drawing/2010/main">
                <a:solidFill>
                  <a:srgbClr val="FFFFFF"/>
                </a:solidFill>
              </a14:hiddenFill>
            </a:ext>
          </a:extLst>
        </p:spPr>
      </p:pic>
      <p:pic>
        <p:nvPicPr>
          <p:cNvPr id="11270" name="Picture 6" descr="http://t0.gstatic.com/images?q=tbn:ANd9GcTzXnyYF5TAIxsttoK2JIxbK71iOZqAjWOjmFlO80GkSl7h2mcSmQ"/>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24703" y="152400"/>
            <a:ext cx="3341069" cy="21952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7355136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51114" y="119743"/>
            <a:ext cx="6977679" cy="923330"/>
          </a:xfrm>
          <a:prstGeom prst="rect">
            <a:avLst/>
          </a:prstGeom>
          <a:noFill/>
        </p:spPr>
        <p:txBody>
          <a:bodyPr wrap="none" lIns="91440" tIns="45720" rIns="91440" bIns="45720">
            <a:spAutoFit/>
          </a:bodyPr>
          <a:lstStyle/>
          <a:p>
            <a:pPr algn="ctr"/>
            <a:r>
              <a:rPr lang="en-US"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Benefits/Disadvantages</a:t>
            </a:r>
            <a:endParaRPr lang="en-US"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3" name="TextBox 2"/>
          <p:cNvSpPr txBox="1"/>
          <p:nvPr/>
        </p:nvSpPr>
        <p:spPr>
          <a:xfrm>
            <a:off x="0" y="914400"/>
            <a:ext cx="5257800" cy="6555641"/>
          </a:xfrm>
          <a:prstGeom prst="rect">
            <a:avLst/>
          </a:prstGeom>
          <a:noFill/>
        </p:spPr>
        <p:txBody>
          <a:bodyPr wrap="square" rtlCol="0">
            <a:spAutoFit/>
          </a:bodyPr>
          <a:lstStyle/>
          <a:p>
            <a:pPr marL="285750" indent="-285750">
              <a:buFont typeface="Arial" pitchFamily="34" charset="0"/>
              <a:buChar char="•"/>
            </a:pPr>
            <a:r>
              <a:rPr lang="en-US" sz="1600" dirty="0" smtClean="0"/>
              <a:t>Benefits:</a:t>
            </a:r>
          </a:p>
          <a:p>
            <a:pPr marL="285750" indent="-285750">
              <a:buFont typeface="Arial" pitchFamily="34" charset="0"/>
              <a:buChar char="•"/>
            </a:pPr>
            <a:r>
              <a:rPr lang="en-US" sz="1600" dirty="0" smtClean="0"/>
              <a:t>Since Tribal/Centurial Committees would be electing the </a:t>
            </a:r>
            <a:r>
              <a:rPr lang="en-US" sz="1600" i="1" dirty="0" smtClean="0"/>
              <a:t>true </a:t>
            </a:r>
            <a:r>
              <a:rPr lang="en-US" sz="1600" dirty="0" smtClean="0"/>
              <a:t>leaders of Rome, skilled veterans of the Roman government would be making these decisions. </a:t>
            </a:r>
          </a:p>
          <a:p>
            <a:pPr marL="285750" indent="-285750">
              <a:buFont typeface="Arial" pitchFamily="34" charset="0"/>
              <a:buChar char="•"/>
            </a:pPr>
            <a:r>
              <a:rPr lang="en-US" sz="1600" dirty="0" smtClean="0"/>
              <a:t>Things could get done more quickly and efficiently (like appointing a dictator for a 5 month term in a crisis, won’t have to worry about getting in the way with a lot of the policy, like today with bad economy)</a:t>
            </a:r>
          </a:p>
          <a:p>
            <a:pPr marL="285750" indent="-285750">
              <a:buFont typeface="Arial" pitchFamily="34" charset="0"/>
              <a:buChar char="•"/>
            </a:pPr>
            <a:endParaRPr lang="en-US" sz="1600" dirty="0"/>
          </a:p>
          <a:p>
            <a:pPr marL="285750" indent="-285750">
              <a:buFont typeface="Arial" pitchFamily="34" charset="0"/>
              <a:buChar char="•"/>
            </a:pPr>
            <a:r>
              <a:rPr lang="en-US" sz="1600" dirty="0" smtClean="0"/>
              <a:t>Disadvantages:</a:t>
            </a:r>
          </a:p>
          <a:p>
            <a:pPr marL="285750" indent="-285750">
              <a:buFont typeface="Arial" pitchFamily="34" charset="0"/>
              <a:buChar char="•"/>
            </a:pPr>
            <a:r>
              <a:rPr lang="en-US" sz="1600" dirty="0" smtClean="0"/>
              <a:t>The Romans were very exclusive on who could be a citizen</a:t>
            </a:r>
          </a:p>
          <a:p>
            <a:pPr marL="285750" indent="-285750">
              <a:buFont typeface="Arial" pitchFamily="34" charset="0"/>
              <a:buChar char="•"/>
            </a:pPr>
            <a:r>
              <a:rPr lang="en-US" sz="1600" dirty="0" smtClean="0"/>
              <a:t>The Romans were also very exclusive on who could vote</a:t>
            </a:r>
          </a:p>
          <a:p>
            <a:pPr marL="285750" indent="-285750">
              <a:buFont typeface="Arial" pitchFamily="34" charset="0"/>
              <a:buChar char="•"/>
            </a:pPr>
            <a:r>
              <a:rPr lang="en-US" sz="1600" dirty="0" smtClean="0"/>
              <a:t>The magistrates of the Roman Republic had a lot more power than the elected leaders we have now</a:t>
            </a:r>
          </a:p>
          <a:p>
            <a:pPr marL="285750" indent="-285750">
              <a:buFont typeface="Arial" pitchFamily="34" charset="0"/>
              <a:buChar char="•"/>
            </a:pPr>
            <a:r>
              <a:rPr lang="en-US" sz="1600" dirty="0" smtClean="0"/>
              <a:t>The citizens couldn’t directly vote their own leader</a:t>
            </a:r>
          </a:p>
          <a:p>
            <a:pPr marL="285750" indent="-285750">
              <a:buFont typeface="Arial" pitchFamily="34" charset="0"/>
              <a:buChar char="•"/>
            </a:pPr>
            <a:r>
              <a:rPr lang="en-US" sz="1600" dirty="0" smtClean="0"/>
              <a:t>There was a lot more corruption in the government, because they never wrote a single Constitution, that outlined exactly what their government was, which allowed rules and policies to constantly be changed</a:t>
            </a:r>
          </a:p>
          <a:p>
            <a:pPr marL="285750" indent="-285750">
              <a:buFont typeface="Arial" pitchFamily="34" charset="0"/>
              <a:buChar char="•"/>
            </a:pPr>
            <a:r>
              <a:rPr lang="en-US" sz="1600" dirty="0" smtClean="0"/>
              <a:t>You had to serve in the Army for at least 10 years before running for office</a:t>
            </a:r>
          </a:p>
          <a:p>
            <a:pPr marL="285750" indent="-285750">
              <a:buFont typeface="Arial" pitchFamily="34" charset="0"/>
              <a:buChar char="•"/>
            </a:pPr>
            <a:r>
              <a:rPr lang="en-US" sz="1600" dirty="0" smtClean="0"/>
              <a:t>There was unequal representation in office between plebeians and patricians</a:t>
            </a:r>
          </a:p>
          <a:p>
            <a:pPr marL="285750" indent="-285750">
              <a:buFont typeface="Arial" pitchFamily="34" charset="0"/>
              <a:buChar char="•"/>
            </a:pPr>
            <a:endParaRPr lang="en-US" dirty="0" smtClean="0"/>
          </a:p>
          <a:p>
            <a:pPr marL="285750" indent="-285750">
              <a:buFont typeface="Arial" pitchFamily="34" charset="0"/>
              <a:buChar char="•"/>
            </a:pPr>
            <a:endParaRPr lang="en-US" dirty="0"/>
          </a:p>
        </p:txBody>
      </p:sp>
      <p:pic>
        <p:nvPicPr>
          <p:cNvPr id="14338" name="Picture 2" descr="http://www.citypictures.org/data/media/256/Roman_Forum_Rome_Italy.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029200" y="3466561"/>
            <a:ext cx="3970376" cy="3358782"/>
          </a:xfrm>
          <a:prstGeom prst="rect">
            <a:avLst/>
          </a:prstGeom>
          <a:noFill/>
          <a:extLst>
            <a:ext uri="{909E8E84-426E-40DD-AFC4-6F175D3DCCD1}">
              <a14:hiddenFill xmlns:a14="http://schemas.microsoft.com/office/drawing/2010/main">
                <a:solidFill>
                  <a:srgbClr val="FFFFFF"/>
                </a:solidFill>
              </a14:hiddenFill>
            </a:ext>
          </a:extLst>
        </p:spPr>
      </p:pic>
      <p:sp>
        <p:nvSpPr>
          <p:cNvPr id="4" name="AutoShape 2" descr="data:image/jpeg;base64,/9j/4AAQSkZJRgABAQAAAQABAAD/2wCEAAkGBhQSERUUEhQWFRUWFSAXGBgYFR4eGxkZGBwZFx0cGSEYHiciGSAmIBgZIi8hIycpLCwsGB40NTIqNSYrLykBCQoKDgwOFw8PFywcHBwpKSwpKSksKSkpKSksKSwsKSwpLCksKSkpKSkpLCksKSwpKSwpKSwpLCkpLCkpLCwpKf/AABEIAIQAsAMBIgACEQEDEQH/xAAcAAACAgMBAQAAAAAAAAAAAAAABwUGAwQIAgH/xABJEAACAQIEAgcDCAYIBAcAAAABAhEDIQAEEjEFQQYHEyJRYXEygZEUI0JSobHB8AgzYnLR4RckgoOS0tPxFUOi4lNjZHOTsrP/xAAXAQEBAQEAAAAAAAAAAAAAAAAAAQID/8QAGxEBAQEBAAMBAAAAAAAAAAAAAAEREgIhMUH/2gAMAwEAAhEDEQA/AHhqxiyedSqgek6uhmGUyDBIMEWNwcLbrl6YPRpLk8uxWrXWXcTK0p0wsfSYgi2wVvEY+9R/H0bKvlC3eoOSgJuaVTvgx5EsDG1vHEDOxi+VJr0al1xq0yNWnaY3jzx71+RxzZ1i8YqpxrM1qNRkelUVFdDBGimsiR6tKm284DpWcGK11e9J2z+QpV3GlzKPGxZCVJHgDExymOWLITij7gx8nBOA+4MGDAGDBgwBgwYMAYMGDAGDBgwBgwYMAYMGDAJLr8qImYyjBm7RqbBlXchGU0zcW7z1PyLrWhmVcAnS0lpBBtEGb3gz/Hli79f9fTxHLd0NGWBg7frX/hii5WgO9zvpsbKWJJBN4mIAO+MVqM9IACQFEiTpDaiTJiVubC/mY5HGJ2WoCUYGIAGkW0gkIRHsm4tGxJ2vlpMiCWUEAQd4M8z5yB9vriHOYiqKikAyJ0SvrG8eHP34kUzujPTvN5HLpQpigyDbXTIOo95+8jqGuTvGwHMDEtU64s5b5vLXuO7UuNpvUEXtfmMUHIHu7E7DukXEm22lgQTvsQNsbIpidIFpgXJJixXugKQ1iRf6PMYaYudTrWz+nfLi927F/MX1VIAkRPjG848N1w5ymSHFAnc/MuI8rVBHvn1xUCp9qIJUmSLydKsJB7wBgkc5Mi+PGboQs6YBYBd4AkgBZ3FoAw2mLzS66MzuyZc2naov262+7EjS66HE68rTaADKZg2B8dVP8cLWplB7MQQYPhYx99vuwIkKBa/nvH5Nzbcc8NphrUuuujbXlqo/dZGj1kqcbS9cuVi9HMA8xoW2251xz8cJrsvED4fH0wHLTy8Bebfb+bYu0yHSnXFkjuK4/up/+pMe/wAMbFPrZyBiXqD1ovb7MI1aHj6enp/A4EQfSG0jc78ja8bWw2ph90es3h7T/WAsfWR1n0lb+7GX+kbh9v61Tv8Avf5cI8ZRZ5ry9t97XB1gD0I8b4juIEU9GrWssFcltQ8iJg7bgkwQMOjl0Zk+mOTqkCnmqLE7DtFBPoCQTiYDY5gfKiJktcjmZjflv6eIxu8G6TZvKH+r1mRAL0ydVP0CtIHujfDox0ngwuui/W7TraUzaig5gdoD80SdtU3pT5yv7XLDEGN6y+4MGDAJv9IbgpKZXNKLozUmIBnvDWh8oZG97jCTo5llVlWoyq8agrGG0mRqEgGCSRPPa+OuOlfR5c9lKuWcwKiwGidLC6t7mAOOWOKdF6tCs9Ku9OjUpmGV33m4ZLd5SIg8/ulVqVc+7i5O9vG/iTvGNZacuBO58R7/AExu00y6qTUD1XjSArBKYIkBixl38YAX947Yw1mRXLUtaiJGojUpPmu4FwDYm222MixUYI1XZSSxhhdQyg6dRBLd+CAJMgwBYbVSsxhSULTohnINhAIYmIGnST8Ra9eo5vleIIE7i4C6vEAeH8sbdPNar96AsGUDQpbWhPK7kj4XuYmNJepXBGpTHdLe3JWwJDQZSYEiIkSIxI5XO0q2UR6kKaNZUMb6fALt4nnscVfMZ0mTIBJLMNKiGMLFuRt5A+Bvjd6KZikWelXB0OCJUSQRJHs3N9vPxjExdWLP5umSGWGFRjEA/q1Yyb+LEjxAAjGnk6k1CGIustNt/EfSte3441hQ7MJJ1FaZg3sf2Qecmf7XljyXVIOmAQpC3WQRvBu1zOpTBvsDaCWNGnKH6JBESReJWfdNvLHz5IpgarEaR46lPoNwfPbEVX41aNirah67mJ5b40qvGTJEmPqja9r+mGKnzlQIBIudJJERYyTfy93uxghYMnygeR0mZ2BjY4hn4qSOe/Pxx5GdsbkXk2ufXx/38cXETnDa8JpfbaQOew53nx8uePPHStWm6nvNEA7XBkC9+bcv5RtDiNIWaqi3vcz5gQPUY2aLJUIFLM03MjuyVbzgVANXPa98Bj6KZsVabUye8plbmQIgwJi5icbdXK8pjkDqHj+P2xiqZgnLZo7rDG1wYMTMzeD92Llk37ZZkMbWt+1fb44UiJWkRJB2MG/qL/mLYb/VD0iapSfLOdXZBWpEmT2RldHidDLEn6LoOWFIywXUzYn15/nnixdUPE9HFESbVaToR5wHH/5nx3xYzT/wYMGOjIxHcU6O5bMx8ooUqsba6asRzsSJGJHBgKtmOq/hjtqbJUZPgpA+CkDEVxLqR4bVB0UnoGImlUIjzhpX7MX7BgOf+kvUPmaMtlKgzCb6DCVQL7X0OYj6s+GFrmqD0nNOpTZKimCrAhl9xE/xB+HZMYhek3Q7K59NGZpK8ey4s6fusLj028sTBya+ZlTuPIifKPSIPuGNng2diqOc2ja/IyPzfEj0/wChj8NzZokl0Ya6bm2pCYvykEaSNtjYHEJw5PnLfvC/mD9t8ZqrPmqzFmJAHc2Ajb08vE8sRuZ4vqXQCRFipbUsgDvKPoEkmYmQW22xbsp0Wd1ZipWE1EabyORmIHdPuHnihUaBDMN4MT+b4kar321t/TwE/fgauDPr8P4cvhjzUpEC/wAPXx8MGVpB20s3PeZ/PhioFzG9vS0/hjbyyahtHuP4Y0c0iK0A84vuPvtiR4bxTRII3FuYgDcSLe7EHmlkJYSmkbEmSPH7pxs8U6NAUe0T2RbzB2Ab7IPnjUzfFShKj62qY3H4iB9p542MxxduxeiwZTqvMiHUwQRE78iLHlh7X0iMxn3cBah1abAn2lFhEncCBA5RbbE5wLPaRdgABeT67z+fXFYevJkCMZsrmipkb29D64tias4zALvcez48xy/l5csHRbiHYZ7LVTAFPMpJJ+i50N8A/wBmI7K5ybixO4mxiZkx6W2xhzlOVi1552v/ALH1j34kV2AMfcRPRTivynJ5evM9pRRj+8VGr/qnEtjowMGDBgDBgwYAwYMGARv6Sj97JDwWsT6E0B+GFBkmIZY5xhufpDDVmMuvMZdm+NRP4YUmQg1ADtHL78Zqxbc9x+pU1NqIYAKioTz2VYuZPje+PnGugGcyDVHqUyadIrqqqO73xII5wD3SbgHTO+M/V9w0ZnieWp8hV7ZrnajLx/iCiMdMV8uHUq4DKwhgwkEHcEGxH8cJC0qehXVRSq8Pds4hFfNLKkjvUEsU0z7LbM3rpNpGKB0n6pczkctUzLMHWnXKWEE0raasyYBYwV+jvJx0Rx/iBy+Vr1lAJpUXqAGYJRSwBi8SOWOZK3SCvmM5qf55zVWHadVmkFGH6sSBAWFEW3nFvoNzK9UNJuEJla5WnmWc1e1sSld4lRcahpAUgG+gHkMa3S/qPpP2JyPzWkrTqLMyhMNVBY/rApMz7UDaL1SrxnN5ngwrOWrDK5olnkmpS0lHSoGkEjS1RDcwGQ2g43n6bZ1afy5TUZKUUmK1Jp1CpATt0ZpR2BEsqrOsb2OJoZOZ6s8k+YytfQQcqgpooI0sEjs9c3YoRIM35zGEp0k43TzHGK9b5qmEqFVlmp96kSgdikliSJlSG7oAPI33pn12ItOkMhDNUTW7us9kDMJp+uSDMyAPGRC3ocI+U1PlDB6j1qt100zrY3cDbSZK30kGTPMFbCRA8fVagSusS7OrsNnZSDquBchgTYcpuTiIptB25fgcWzpH0a7JwHdaZC+wXDHTe/dAIN9iBJAgXGKuV0nlv+fwxJVq49M+hTZNaWaohjlMwivTY3NMuocU6h8QCYbnHIg4rbOWHKZmZ8t+c7zO1zh69VOYo8S4Q2SzCh+xPZMvPQZem45g7gN40zhR9LeiNXh1c06okEk035VEBiQRzgjUu6lhaCCbUOXqK432vDzQY97LvAH7FSXU+V+0X+xhlY5i6rulQyWdps7BaTfNVJNhTqGQ17QjgG2wZsdOA4sR9wYMGKDBgwYAwYMGASvXzlpr0W/9M8f2atPb/FhM0W0u0iO7H4Ww5+vbMgZrKo1gcvVEwbFikbbXQCeUycJzK5Y1a3ZoNReppUePh9324zVNj9H7hZfM5jMEWp0lpC30qh1tB8ggH9vD0xROpjg/YcLpMRDZhmrtP7Rhf+hV+OL3jURW+sHj5yeRq1F09oYp0wwkF6h0iRzABJI8BjnbLMO1FOi/ZBRKsRqlu7Mdms3JOkMQAAJM4cPXTw/N1fkXySk9XRXZiEBJDhRomNh7fekR4icJ/pKKmWzSgL2dWkFDBGB0MQrhSwVe8skE35XN8ZqxNU6+coMtOmajNVYoaNNSA8LrI0sDTeUJsQTESsETt9C+D5pqy5RspmRlqgajWNSm6TQaWUuWAXXSbvKQfpGBc4i+i7zxXJaiqA5rV7WoAsAwXVqMnvBfEFo3GOi+OZ40MtWqqupqdF3C3glEZgLeMYnjFpN8T6pRkchncxmqortTpMtAKpCrJCiowb6dxCiy3MsYIV2TzjKIIkGbBo7wkBgRcRM+B54uXSPpq2dogVczVq61lqSqKdOm0gL3QT2gkagb7b3MUWm0W0nVvby3wG7X7SFrVJId2XWzSXZdDMHJMse+pveIgwMWfrD6LNSp5TOBOzGbpA1UAgU62kO0CBpDgl9PIh/GMXvqPyyNRzOXr01YrVSuFcKwhkChlnmCm8WkXxI9fyL/AMOpTc/Kl0jxJSoD9k4qFR1a8eqZHiVGB3ajihVXxFRlWfVWKsI/HHQXTXodS4lljRqd1gdVOoBJpvETB3BFivMeBghF9UvBflHF6cgFaE1j56IVDffvMp92OlYxYjkfN8FrUMxUy7qO0psQ0m1gJvzBDC/gRscPTqW6WnN5V6Lks2WKqrHc03BKAnmV0Ms8wqncnC+62eCTxrvsStWgtW59kKChAgW9gx5kYsP6PWTrAZmrpXsKrBZnvdpSNotddNUiZN088SfVOXBgwY0gwYMGAMfJwHC964uKVRQpZSiDOach2BAimmksBJ+kWUc7ahzAIULr/wA8r5/LIpB7Ol3oIMM1TY+BhQY3uMLDLZJnACDU9R+zUDcsbAD1LD44nu/UGk0yoVxT0ooEszQFAj2jadr8ztiR6JZhFz+VSqjdnlKjsQq6iWViwHKTqKCbWUW3xjVx0rwvIijRp0l9mnTVB6IoUfdjbxSz1pUf/AzG8XCC5uBd/LHj+k9DOnLVrbyaY+5jjXUMr51pdMHyVKktNuyNdmXt+z1ikFXV7MiWYkATYDUeWEh0qWorlqiOtSrLGowBNZWhi9pHMWBYqRG1sM/pR1g5bNUmy+ZyepG+tXVSG5MpUEqfPCtymeSXpOdVNJ7GodJddJOmQQAym66SVE32AGM2rGhwfMslWjVYqBQdaoDW1FGRwogcwoudh6iXTwXrmTMMUr5R1U2ZqLdsFDD6ahFYDcWDHe2FNkujyVqYd6zACULKi92pNwV3AKgmZ38ZgbD8FXLy2WzrdqEDALKTDeySrb7GNvGN8TcMZOAcDX/idDLlhWyrZnShN6dWj3oMwJkKotzEYYHT3qsytDJZrMZZHDLS1LTmUQhk1Ms94HQGEaisE22hf5XjVLt6dYqKVdCjkMAtOowMs8oB2J2IOkyZB3vY+jvTLM5l8yrVKvZlRIdlcfO1GUKQw0wUaIEXWbi2Grj11b8eVM7lCO6DlKiZhjYdwGpqJnYdmL8r43+tXpTQz9PKUqDFk7btXZlKgKFZRZxN9TGdu754iMt0IoUy+k1b0iBqYQoMLMrBm5sQRAggzjXz3Req7zrULyOnvGF7NSdRiQAJ5WGJ1+LyuHUHwcLQzOZgzVq9mpP1KQ5c/bdgZ+qPDDXnFF6O9LKOXpJQ+TtSp01CrobtBbedmnnMHffGDp51jrRymrJ1B27OFUFbqILElagFjGkGCJYc8dJYxlUvrjzQHFZm6cOYW5Mxq6Zj1GGJ1Q8O7HhGVBEF0NUz/wCYxYfYRhHcdzlTMOXFTtcxX0IGIXVVFQPS0qIXSFNo031rcae90xwrJLRo06S+zTprTE+CKFH2DCFbeDBgxUGDBgwHw4UfWtmDT4hQYzHyfuxvK1GLem6fDDdOF51j9DcznMxQegEKpTZWLPpILMDI8dvHEvxYWeT4fRVVHYTfW2pyAxvBKgkWnfyHhiRp0kB7lClT8lkecwJ8RicpdXmeW3Z0+X/NFzvN/hjao9Bs7zppH/uL+HnjnldNiEGZJWCi3PJ2tfytP5vj7lsxc/NLYzuR47wDy+0Ymx0Czg2p0h/eDw9MZqPQHNzJWkP73/sOJlNiGp5vWt8uhHgwnz5i485v5YhMx0aoVKgZqOkAezTfs1Y7kmZOxgAaeZnF6/o5zO+qhM/Wb/Tt7sel6AZubtQ91R/9PDKbFfy9QoqrTpIAq6V1OzMLyQCT5/jzx5zVUERU+Tc+61MfEEtPPmeeLSvQLMDnS/8Akc299O2MP9H+alwGoaH3ksbHcRoKm1p3w5p1FQq8Ho1FhqKAbkKagIPiO9Fhaf8AbHjh3DBk+17EWqRIqjUVC6rLEahLHceGL0OgmZgDXSsALkzbz04+t0EzB+nRPnLf5MMpsVJuL1h9WSLjszYzsBjBX4tXF9Sjz0fHy5+fPFtfq8zFoahbxL/dpg/zxhbq2zEyHoztct6H/l88OadRVKfE65MFl5SezFp8fAYxZyrUZolWCrfuCwgE8iIJExcExaxOLuOgGZNi9LnszHf1p39MYG6ra5J+doibXQny8oOHNNiiVndWU09KOrhlZUCaWUnvWsDAKyd484w9+AZxquWoVWjVUoo7QIEsqsbct9sUR+qusR+vog6SoIosdMiARL+v2YYeQyvZUkpjZEVf8IA/DHTxljHlWxgwYMaZGDBgwBgwYMAYMGDAGDBgwBgwYMAYMGDAGDBgwBgwYMAYMGDAGDBgwH//2Q=="/>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AutoShape 4" descr="data:image/jpeg;base64,/9j/4AAQSkZJRgABAQAAAQABAAD/2wCEAAkGBhQSERUUEhQWFRUWFSAXGBgYFR4eGxkZGBwZFx0cGSEYHiciGSAmIBgZIi8hIycpLCwsGB40NTIqNSYrLykBCQoKDgwOFw8PFywcHBwpKSwpKSksKSkpKSksKSwsKSwpLCksKSkpKSkpLCksKSwpKSwpKSwpLCkpLCkpLCwpKf/AABEIAIQAsAMBIgACEQEDEQH/xAAcAAACAgMBAQAAAAAAAAAAAAAABwUGAwQIAgH/xABJEAACAQIEAgcDCAYIBAcAAAABAhEDIQAEEjEFQQYHEyJRYXEygZEUI0JSobHB8AgzYnLR4RckgoOS0tPxFUOi4lNjZHOTsrP/xAAXAQEBAQEAAAAAAAAAAAAAAAAAAQID/8QAGxEBAQEBAAMBAAAAAAAAAAAAAAEREgIhMUH/2gAMAwEAAhEDEQA/AHhqxiyedSqgek6uhmGUyDBIMEWNwcLbrl6YPRpLk8uxWrXWXcTK0p0wsfSYgi2wVvEY+9R/H0bKvlC3eoOSgJuaVTvgx5EsDG1vHEDOxi+VJr0al1xq0yNWnaY3jzx71+RxzZ1i8YqpxrM1qNRkelUVFdDBGimsiR6tKm284DpWcGK11e9J2z+QpV3GlzKPGxZCVJHgDExymOWLITij7gx8nBOA+4MGDAGDBgwBgwYMAYMGDAGDBgwBgwYMAYMGDAJLr8qImYyjBm7RqbBlXchGU0zcW7z1PyLrWhmVcAnS0lpBBtEGb3gz/Hli79f9fTxHLd0NGWBg7frX/hii5WgO9zvpsbKWJJBN4mIAO+MVqM9IACQFEiTpDaiTJiVubC/mY5HGJ2WoCUYGIAGkW0gkIRHsm4tGxJ2vlpMiCWUEAQd4M8z5yB9vriHOYiqKikAyJ0SvrG8eHP34kUzujPTvN5HLpQpigyDbXTIOo95+8jqGuTvGwHMDEtU64s5b5vLXuO7UuNpvUEXtfmMUHIHu7E7DukXEm22lgQTvsQNsbIpidIFpgXJJixXugKQ1iRf6PMYaYudTrWz+nfLi927F/MX1VIAkRPjG848N1w5ymSHFAnc/MuI8rVBHvn1xUCp9qIJUmSLydKsJB7wBgkc5Mi+PGboQs6YBYBd4AkgBZ3FoAw2mLzS66MzuyZc2naov262+7EjS66HE68rTaADKZg2B8dVP8cLWplB7MQQYPhYx99vuwIkKBa/nvH5Nzbcc8NphrUuuujbXlqo/dZGj1kqcbS9cuVi9HMA8xoW2251xz8cJrsvED4fH0wHLTy8Bebfb+bYu0yHSnXFkjuK4/up/+pMe/wAMbFPrZyBiXqD1ovb7MI1aHj6enp/A4EQfSG0jc78ja8bWw2ph90es3h7T/WAsfWR1n0lb+7GX+kbh9v61Tv8Avf5cI8ZRZ5ry9t97XB1gD0I8b4juIEU9GrWssFcltQ8iJg7bgkwQMOjl0Zk+mOTqkCnmqLE7DtFBPoCQTiYDY5gfKiJktcjmZjflv6eIxu8G6TZvKH+r1mRAL0ydVP0CtIHujfDox0ngwuui/W7TraUzaig5gdoD80SdtU3pT5yv7XLDEGN6y+4MGDAJv9IbgpKZXNKLozUmIBnvDWh8oZG97jCTo5llVlWoyq8agrGG0mRqEgGCSRPPa+OuOlfR5c9lKuWcwKiwGidLC6t7mAOOWOKdF6tCs9Ku9OjUpmGV33m4ZLd5SIg8/ulVqVc+7i5O9vG/iTvGNZacuBO58R7/AExu00y6qTUD1XjSArBKYIkBixl38YAX947Yw1mRXLUtaiJGojUpPmu4FwDYm222MixUYI1XZSSxhhdQyg6dRBLd+CAJMgwBYbVSsxhSULTohnINhAIYmIGnST8Ra9eo5vleIIE7i4C6vEAeH8sbdPNar96AsGUDQpbWhPK7kj4XuYmNJepXBGpTHdLe3JWwJDQZSYEiIkSIxI5XO0q2UR6kKaNZUMb6fALt4nnscVfMZ0mTIBJLMNKiGMLFuRt5A+Bvjd6KZikWelXB0OCJUSQRJHs3N9vPxjExdWLP5umSGWGFRjEA/q1Yyb+LEjxAAjGnk6k1CGIustNt/EfSte3441hQ7MJJ1FaZg3sf2Qecmf7XljyXVIOmAQpC3WQRvBu1zOpTBvsDaCWNGnKH6JBESReJWfdNvLHz5IpgarEaR46lPoNwfPbEVX41aNirah67mJ5b40qvGTJEmPqja9r+mGKnzlQIBIudJJERYyTfy93uxghYMnygeR0mZ2BjY4hn4qSOe/Pxx5GdsbkXk2ufXx/38cXETnDa8JpfbaQOew53nx8uePPHStWm6nvNEA7XBkC9+bcv5RtDiNIWaqi3vcz5gQPUY2aLJUIFLM03MjuyVbzgVANXPa98Bj6KZsVabUye8plbmQIgwJi5icbdXK8pjkDqHj+P2xiqZgnLZo7rDG1wYMTMzeD92Llk37ZZkMbWt+1fb44UiJWkRJB2MG/qL/mLYb/VD0iapSfLOdXZBWpEmT2RldHidDLEn6LoOWFIywXUzYn15/nnixdUPE9HFESbVaToR5wHH/5nx3xYzT/wYMGOjIxHcU6O5bMx8ooUqsba6asRzsSJGJHBgKtmOq/hjtqbJUZPgpA+CkDEVxLqR4bVB0UnoGImlUIjzhpX7MX7BgOf+kvUPmaMtlKgzCb6DCVQL7X0OYj6s+GFrmqD0nNOpTZKimCrAhl9xE/xB+HZMYhek3Q7K59NGZpK8ey4s6fusLj028sTBya+ZlTuPIifKPSIPuGNng2diqOc2ja/IyPzfEj0/wChj8NzZokl0Ya6bm2pCYvykEaSNtjYHEJw5PnLfvC/mD9t8ZqrPmqzFmJAHc2Ajb08vE8sRuZ4vqXQCRFipbUsgDvKPoEkmYmQW22xbsp0Wd1ZipWE1EabyORmIHdPuHnihUaBDMN4MT+b4kar321t/TwE/fgauDPr8P4cvhjzUpEC/wAPXx8MGVpB20s3PeZ/PhioFzG9vS0/hjbyyahtHuP4Y0c0iK0A84vuPvtiR4bxTRII3FuYgDcSLe7EHmlkJYSmkbEmSPH7pxs8U6NAUe0T2RbzB2Ab7IPnjUzfFShKj62qY3H4iB9p542MxxduxeiwZTqvMiHUwQRE78iLHlh7X0iMxn3cBah1abAn2lFhEncCBA5RbbE5wLPaRdgABeT67z+fXFYevJkCMZsrmipkb29D64tias4zALvcez48xy/l5csHRbiHYZ7LVTAFPMpJJ+i50N8A/wBmI7K5ybixO4mxiZkx6W2xhzlOVi1552v/ALH1j34kV2AMfcRPRTivynJ5evM9pRRj+8VGr/qnEtjowMGDBgDBgwYAwYMGARv6Sj97JDwWsT6E0B+GFBkmIZY5xhufpDDVmMuvMZdm+NRP4YUmQg1ADtHL78Zqxbc9x+pU1NqIYAKioTz2VYuZPje+PnGugGcyDVHqUyadIrqqqO73xII5wD3SbgHTO+M/V9w0ZnieWp8hV7ZrnajLx/iCiMdMV8uHUq4DKwhgwkEHcEGxH8cJC0qehXVRSq8Pds4hFfNLKkjvUEsU0z7LbM3rpNpGKB0n6pczkctUzLMHWnXKWEE0raasyYBYwV+jvJx0Rx/iBy+Vr1lAJpUXqAGYJRSwBi8SOWOZK3SCvmM5qf55zVWHadVmkFGH6sSBAWFEW3nFvoNzK9UNJuEJla5WnmWc1e1sSld4lRcahpAUgG+gHkMa3S/qPpP2JyPzWkrTqLMyhMNVBY/rApMz7UDaL1SrxnN5ngwrOWrDK5olnkmpS0lHSoGkEjS1RDcwGQ2g43n6bZ1afy5TUZKUUmK1Jp1CpATt0ZpR2BEsqrOsb2OJoZOZ6s8k+YytfQQcqgpooI0sEjs9c3YoRIM35zGEp0k43TzHGK9b5qmEqFVlmp96kSgdikliSJlSG7oAPI33pn12ItOkMhDNUTW7us9kDMJp+uSDMyAPGRC3ocI+U1PlDB6j1qt100zrY3cDbSZK30kGTPMFbCRA8fVagSusS7OrsNnZSDquBchgTYcpuTiIptB25fgcWzpH0a7JwHdaZC+wXDHTe/dAIN9iBJAgXGKuV0nlv+fwxJVq49M+hTZNaWaohjlMwivTY3NMuocU6h8QCYbnHIg4rbOWHKZmZ8t+c7zO1zh69VOYo8S4Q2SzCh+xPZMvPQZem45g7gN40zhR9LeiNXh1c06okEk035VEBiQRzgjUu6lhaCCbUOXqK432vDzQY97LvAH7FSXU+V+0X+xhlY5i6rulQyWdps7BaTfNVJNhTqGQ17QjgG2wZsdOA4sR9wYMGKDBgwYAwYMGASvXzlpr0W/9M8f2atPb/FhM0W0u0iO7H4Ww5+vbMgZrKo1gcvVEwbFikbbXQCeUycJzK5Y1a3ZoNReppUePh9324zVNj9H7hZfM5jMEWp0lpC30qh1tB8ggH9vD0xROpjg/YcLpMRDZhmrtP7Rhf+hV+OL3jURW+sHj5yeRq1F09oYp0wwkF6h0iRzABJI8BjnbLMO1FOi/ZBRKsRqlu7Mdms3JOkMQAAJM4cPXTw/N1fkXySk9XRXZiEBJDhRomNh7fekR4icJ/pKKmWzSgL2dWkFDBGB0MQrhSwVe8skE35XN8ZqxNU6+coMtOmajNVYoaNNSA8LrI0sDTeUJsQTESsETt9C+D5pqy5RspmRlqgajWNSm6TQaWUuWAXXSbvKQfpGBc4i+i7zxXJaiqA5rV7WoAsAwXVqMnvBfEFo3GOi+OZ40MtWqqupqdF3C3glEZgLeMYnjFpN8T6pRkchncxmqortTpMtAKpCrJCiowb6dxCiy3MsYIV2TzjKIIkGbBo7wkBgRcRM+B54uXSPpq2dogVczVq61lqSqKdOm0gL3QT2gkagb7b3MUWm0W0nVvby3wG7X7SFrVJId2XWzSXZdDMHJMse+pveIgwMWfrD6LNSp5TOBOzGbpA1UAgU62kO0CBpDgl9PIh/GMXvqPyyNRzOXr01YrVSuFcKwhkChlnmCm8WkXxI9fyL/AMOpTc/Kl0jxJSoD9k4qFR1a8eqZHiVGB3ajihVXxFRlWfVWKsI/HHQXTXodS4lljRqd1gdVOoBJpvETB3BFivMeBghF9UvBflHF6cgFaE1j56IVDffvMp92OlYxYjkfN8FrUMxUy7qO0psQ0m1gJvzBDC/gRscPTqW6WnN5V6Lks2WKqrHc03BKAnmV0Ms8wqncnC+62eCTxrvsStWgtW59kKChAgW9gx5kYsP6PWTrAZmrpXsKrBZnvdpSNotddNUiZN088SfVOXBgwY0gwYMGAMfJwHC964uKVRQpZSiDOach2BAimmksBJ+kWUc7ahzAIULr/wA8r5/LIpB7Ol3oIMM1TY+BhQY3uMLDLZJnACDU9R+zUDcsbAD1LD44nu/UGk0yoVxT0ooEszQFAj2jadr8ztiR6JZhFz+VSqjdnlKjsQq6iWViwHKTqKCbWUW3xjVx0rwvIijRp0l9mnTVB6IoUfdjbxSz1pUf/AzG8XCC5uBd/LHj+k9DOnLVrbyaY+5jjXUMr51pdMHyVKktNuyNdmXt+z1ikFXV7MiWYkATYDUeWEh0qWorlqiOtSrLGowBNZWhi9pHMWBYqRG1sM/pR1g5bNUmy+ZyepG+tXVSG5MpUEqfPCtymeSXpOdVNJ7GodJddJOmQQAym66SVE32AGM2rGhwfMslWjVYqBQdaoDW1FGRwogcwoudh6iXTwXrmTMMUr5R1U2ZqLdsFDD6ahFYDcWDHe2FNkujyVqYd6zACULKi92pNwV3AKgmZ38ZgbD8FXLy2WzrdqEDALKTDeySrb7GNvGN8TcMZOAcDX/idDLlhWyrZnShN6dWj3oMwJkKotzEYYHT3qsytDJZrMZZHDLS1LTmUQhk1Ms94HQGEaisE22hf5XjVLt6dYqKVdCjkMAtOowMs8oB2J2IOkyZB3vY+jvTLM5l8yrVKvZlRIdlcfO1GUKQw0wUaIEXWbi2Grj11b8eVM7lCO6DlKiZhjYdwGpqJnYdmL8r43+tXpTQz9PKUqDFk7btXZlKgKFZRZxN9TGdu754iMt0IoUy+k1b0iBqYQoMLMrBm5sQRAggzjXz3Req7zrULyOnvGF7NSdRiQAJ5WGJ1+LyuHUHwcLQzOZgzVq9mpP1KQ5c/bdgZ+qPDDXnFF6O9LKOXpJQ+TtSp01CrobtBbedmnnMHffGDp51jrRymrJ1B27OFUFbqILElagFjGkGCJYc8dJYxlUvrjzQHFZm6cOYW5Mxq6Zj1GGJ1Q8O7HhGVBEF0NUz/wCYxYfYRhHcdzlTMOXFTtcxX0IGIXVVFQPS0qIXSFNo031rcae90xwrJLRo06S+zTprTE+CKFH2DCFbeDBgxUGDBgwHw4UfWtmDT4hQYzHyfuxvK1GLem6fDDdOF51j9DcznMxQegEKpTZWLPpILMDI8dvHEvxYWeT4fRVVHYTfW2pyAxvBKgkWnfyHhiRp0kB7lClT8lkecwJ8RicpdXmeW3Z0+X/NFzvN/hjao9Bs7zppH/uL+HnjnldNiEGZJWCi3PJ2tfytP5vj7lsxc/NLYzuR47wDy+0Ymx0Czg2p0h/eDw9MZqPQHNzJWkP73/sOJlNiGp5vWt8uhHgwnz5i485v5YhMx0aoVKgZqOkAezTfs1Y7kmZOxgAaeZnF6/o5zO+qhM/Wb/Tt7sel6AZubtQ91R/9PDKbFfy9QoqrTpIAq6V1OzMLyQCT5/jzx5zVUERU+Tc+61MfEEtPPmeeLSvQLMDnS/8Akc299O2MP9H+alwGoaH3ksbHcRoKm1p3w5p1FQq8Ho1FhqKAbkKagIPiO9Fhaf8AbHjh3DBk+17EWqRIqjUVC6rLEahLHceGL0OgmZgDXSsALkzbz04+t0EzB+nRPnLf5MMpsVJuL1h9WSLjszYzsBjBX4tXF9Sjz0fHy5+fPFtfq8zFoahbxL/dpg/zxhbq2zEyHoztct6H/l88OadRVKfE65MFl5SezFp8fAYxZyrUZolWCrfuCwgE8iIJExcExaxOLuOgGZNi9LnszHf1p39MYG6ra5J+doibXQny8oOHNNiiVndWU09KOrhlZUCaWUnvWsDAKyd484w9+AZxquWoVWjVUoo7QIEsqsbct9sUR+qusR+vog6SoIosdMiARL+v2YYeQyvZUkpjZEVf8IA/DHTxljHlWxgwYMaZGDBgwBgwYMAYMGDAGDBgwBgwYMAYMGDAGDBgwBgwYMAYMGDAGDBgwH//2Q=="/>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6" descr="data:image/jpeg;base64,/9j/4AAQSkZJRgABAQAAAQABAAD/2wCEAAkGBhQSERUUEhQWFRUWFSAXGBgYFR4eGxkZGBwZFx0cGSEYHiciGSAmIBgZIi8hIycpLCwsGB40NTIqNSYrLykBCQoKDgwOFw8PFywcHBwpKSwpKSksKSkpKSksKSwsKSwpLCksKSkpKSkpLCksKSwpKSwpKSwpLCkpLCkpLCwpKf/AABEIAIQAsAMBIgACEQEDEQH/xAAcAAACAgMBAQAAAAAAAAAAAAAABwUGAwQIAgH/xABJEAACAQIEAgcDCAYIBAcAAAABAhEDIQAEEjEFQQYHEyJRYXEygZEUI0JSobHB8AgzYnLR4RckgoOS0tPxFUOi4lNjZHOTsrP/xAAXAQEBAQEAAAAAAAAAAAAAAAAAAQID/8QAGxEBAQEBAAMBAAAAAAAAAAAAAAEREgIhMUH/2gAMAwEAAhEDEQA/AHhqxiyedSqgek6uhmGUyDBIMEWNwcLbrl6YPRpLk8uxWrXWXcTK0p0wsfSYgi2wVvEY+9R/H0bKvlC3eoOSgJuaVTvgx5EsDG1vHEDOxi+VJr0al1xq0yNWnaY3jzx71+RxzZ1i8YqpxrM1qNRkelUVFdDBGimsiR6tKm284DpWcGK11e9J2z+QpV3GlzKPGxZCVJHgDExymOWLITij7gx8nBOA+4MGDAGDBgwBgwYMAYMGDAGDBgwBgwYMAYMGDAJLr8qImYyjBm7RqbBlXchGU0zcW7z1PyLrWhmVcAnS0lpBBtEGb3gz/Hli79f9fTxHLd0NGWBg7frX/hii5WgO9zvpsbKWJJBN4mIAO+MVqM9IACQFEiTpDaiTJiVubC/mY5HGJ2WoCUYGIAGkW0gkIRHsm4tGxJ2vlpMiCWUEAQd4M8z5yB9vriHOYiqKikAyJ0SvrG8eHP34kUzujPTvN5HLpQpigyDbXTIOo95+8jqGuTvGwHMDEtU64s5b5vLXuO7UuNpvUEXtfmMUHIHu7E7DukXEm22lgQTvsQNsbIpidIFpgXJJixXugKQ1iRf6PMYaYudTrWz+nfLi927F/MX1VIAkRPjG848N1w5ymSHFAnc/MuI8rVBHvn1xUCp9qIJUmSLydKsJB7wBgkc5Mi+PGboQs6YBYBd4AkgBZ3FoAw2mLzS66MzuyZc2naov262+7EjS66HE68rTaADKZg2B8dVP8cLWplB7MQQYPhYx99vuwIkKBa/nvH5Nzbcc8NphrUuuujbXlqo/dZGj1kqcbS9cuVi9HMA8xoW2251xz8cJrsvED4fH0wHLTy8Bebfb+bYu0yHSnXFkjuK4/up/+pMe/wAMbFPrZyBiXqD1ovb7MI1aHj6enp/A4EQfSG0jc78ja8bWw2ph90es3h7T/WAsfWR1n0lb+7GX+kbh9v61Tv8Avf5cI8ZRZ5ry9t97XB1gD0I8b4juIEU9GrWssFcltQ8iJg7bgkwQMOjl0Zk+mOTqkCnmqLE7DtFBPoCQTiYDY5gfKiJktcjmZjflv6eIxu8G6TZvKH+r1mRAL0ydVP0CtIHujfDox0ngwuui/W7TraUzaig5gdoD80SdtU3pT5yv7XLDEGN6y+4MGDAJv9IbgpKZXNKLozUmIBnvDWh8oZG97jCTo5llVlWoyq8agrGG0mRqEgGCSRPPa+OuOlfR5c9lKuWcwKiwGidLC6t7mAOOWOKdF6tCs9Ku9OjUpmGV33m4ZLd5SIg8/ulVqVc+7i5O9vG/iTvGNZacuBO58R7/AExu00y6qTUD1XjSArBKYIkBixl38YAX947Yw1mRXLUtaiJGojUpPmu4FwDYm222MixUYI1XZSSxhhdQyg6dRBLd+CAJMgwBYbVSsxhSULTohnINhAIYmIGnST8Ra9eo5vleIIE7i4C6vEAeH8sbdPNar96AsGUDQpbWhPK7kj4XuYmNJepXBGpTHdLe3JWwJDQZSYEiIkSIxI5XO0q2UR6kKaNZUMb6fALt4nnscVfMZ0mTIBJLMNKiGMLFuRt5A+Bvjd6KZikWelXB0OCJUSQRJHs3N9vPxjExdWLP5umSGWGFRjEA/q1Yyb+LEjxAAjGnk6k1CGIustNt/EfSte3441hQ7MJJ1FaZg3sf2Qecmf7XljyXVIOmAQpC3WQRvBu1zOpTBvsDaCWNGnKH6JBESReJWfdNvLHz5IpgarEaR46lPoNwfPbEVX41aNirah67mJ5b40qvGTJEmPqja9r+mGKnzlQIBIudJJERYyTfy93uxghYMnygeR0mZ2BjY4hn4qSOe/Pxx5GdsbkXk2ufXx/38cXETnDa8JpfbaQOew53nx8uePPHStWm6nvNEA7XBkC9+bcv5RtDiNIWaqi3vcz5gQPUY2aLJUIFLM03MjuyVbzgVANXPa98Bj6KZsVabUye8plbmQIgwJi5icbdXK8pjkDqHj+P2xiqZgnLZo7rDG1wYMTMzeD92Llk37ZZkMbWt+1fb44UiJWkRJB2MG/qL/mLYb/VD0iapSfLOdXZBWpEmT2RldHidDLEn6LoOWFIywXUzYn15/nnixdUPE9HFESbVaToR5wHH/5nx3xYzT/wYMGOjIxHcU6O5bMx8ooUqsba6asRzsSJGJHBgKtmOq/hjtqbJUZPgpA+CkDEVxLqR4bVB0UnoGImlUIjzhpX7MX7BgOf+kvUPmaMtlKgzCb6DCVQL7X0OYj6s+GFrmqD0nNOpTZKimCrAhl9xE/xB+HZMYhek3Q7K59NGZpK8ey4s6fusLj028sTBya+ZlTuPIifKPSIPuGNng2diqOc2ja/IyPzfEj0/wChj8NzZokl0Ya6bm2pCYvykEaSNtjYHEJw5PnLfvC/mD9t8ZqrPmqzFmJAHc2Ajb08vE8sRuZ4vqXQCRFipbUsgDvKPoEkmYmQW22xbsp0Wd1ZipWE1EabyORmIHdPuHnihUaBDMN4MT+b4kar321t/TwE/fgauDPr8P4cvhjzUpEC/wAPXx8MGVpB20s3PeZ/PhioFzG9vS0/hjbyyahtHuP4Y0c0iK0A84vuPvtiR4bxTRII3FuYgDcSLe7EHmlkJYSmkbEmSPH7pxs8U6NAUe0T2RbzB2Ab7IPnjUzfFShKj62qY3H4iB9p542MxxduxeiwZTqvMiHUwQRE78iLHlh7X0iMxn3cBah1abAn2lFhEncCBA5RbbE5wLPaRdgABeT67z+fXFYevJkCMZsrmipkb29D64tias4zALvcez48xy/l5csHRbiHYZ7LVTAFPMpJJ+i50N8A/wBmI7K5ybixO4mxiZkx6W2xhzlOVi1552v/ALH1j34kV2AMfcRPRTivynJ5evM9pRRj+8VGr/qnEtjowMGDBgDBgwYAwYMGARv6Sj97JDwWsT6E0B+GFBkmIZY5xhufpDDVmMuvMZdm+NRP4YUmQg1ADtHL78Zqxbc9x+pU1NqIYAKioTz2VYuZPje+PnGugGcyDVHqUyadIrqqqO73xII5wD3SbgHTO+M/V9w0ZnieWp8hV7ZrnajLx/iCiMdMV8uHUq4DKwhgwkEHcEGxH8cJC0qehXVRSq8Pds4hFfNLKkjvUEsU0z7LbM3rpNpGKB0n6pczkctUzLMHWnXKWEE0raasyYBYwV+jvJx0Rx/iBy+Vr1lAJpUXqAGYJRSwBi8SOWOZK3SCvmM5qf55zVWHadVmkFGH6sSBAWFEW3nFvoNzK9UNJuEJla5WnmWc1e1sSld4lRcahpAUgG+gHkMa3S/qPpP2JyPzWkrTqLMyhMNVBY/rApMz7UDaL1SrxnN5ngwrOWrDK5olnkmpS0lHSoGkEjS1RDcwGQ2g43n6bZ1afy5TUZKUUmK1Jp1CpATt0ZpR2BEsqrOsb2OJoZOZ6s8k+YytfQQcqgpooI0sEjs9c3YoRIM35zGEp0k43TzHGK9b5qmEqFVlmp96kSgdikliSJlSG7oAPI33pn12ItOkMhDNUTW7us9kDMJp+uSDMyAPGRC3ocI+U1PlDB6j1qt100zrY3cDbSZK30kGTPMFbCRA8fVagSusS7OrsNnZSDquBchgTYcpuTiIptB25fgcWzpH0a7JwHdaZC+wXDHTe/dAIN9iBJAgXGKuV0nlv+fwxJVq49M+hTZNaWaohjlMwivTY3NMuocU6h8QCYbnHIg4rbOWHKZmZ8t+c7zO1zh69VOYo8S4Q2SzCh+xPZMvPQZem45g7gN40zhR9LeiNXh1c06okEk035VEBiQRzgjUu6lhaCCbUOXqK432vDzQY97LvAH7FSXU+V+0X+xhlY5i6rulQyWdps7BaTfNVJNhTqGQ17QjgG2wZsdOA4sR9wYMGKDBgwYAwYMGASvXzlpr0W/9M8f2atPb/FhM0W0u0iO7H4Ww5+vbMgZrKo1gcvVEwbFikbbXQCeUycJzK5Y1a3ZoNReppUePh9324zVNj9H7hZfM5jMEWp0lpC30qh1tB8ggH9vD0xROpjg/YcLpMRDZhmrtP7Rhf+hV+OL3jURW+sHj5yeRq1F09oYp0wwkF6h0iRzABJI8BjnbLMO1FOi/ZBRKsRqlu7Mdms3JOkMQAAJM4cPXTw/N1fkXySk9XRXZiEBJDhRomNh7fekR4icJ/pKKmWzSgL2dWkFDBGB0MQrhSwVe8skE35XN8ZqxNU6+coMtOmajNVYoaNNSA8LrI0sDTeUJsQTESsETt9C+D5pqy5RspmRlqgajWNSm6TQaWUuWAXXSbvKQfpGBc4i+i7zxXJaiqA5rV7WoAsAwXVqMnvBfEFo3GOi+OZ40MtWqqupqdF3C3glEZgLeMYnjFpN8T6pRkchncxmqortTpMtAKpCrJCiowb6dxCiy3MsYIV2TzjKIIkGbBo7wkBgRcRM+B54uXSPpq2dogVczVq61lqSqKdOm0gL3QT2gkagb7b3MUWm0W0nVvby3wG7X7SFrVJId2XWzSXZdDMHJMse+pveIgwMWfrD6LNSp5TOBOzGbpA1UAgU62kO0CBpDgl9PIh/GMXvqPyyNRzOXr01YrVSuFcKwhkChlnmCm8WkXxI9fyL/AMOpTc/Kl0jxJSoD9k4qFR1a8eqZHiVGB3ajihVXxFRlWfVWKsI/HHQXTXodS4lljRqd1gdVOoBJpvETB3BFivMeBghF9UvBflHF6cgFaE1j56IVDffvMp92OlYxYjkfN8FrUMxUy7qO0psQ0m1gJvzBDC/gRscPTqW6WnN5V6Lks2WKqrHc03BKAnmV0Ms8wqncnC+62eCTxrvsStWgtW59kKChAgW9gx5kYsP6PWTrAZmrpXsKrBZnvdpSNotddNUiZN088SfVOXBgwY0gwYMGAMfJwHC964uKVRQpZSiDOach2BAimmksBJ+kWUc7ahzAIULr/wA8r5/LIpB7Ol3oIMM1TY+BhQY3uMLDLZJnACDU9R+zUDcsbAD1LD44nu/UGk0yoVxT0ooEszQFAj2jadr8ztiR6JZhFz+VSqjdnlKjsQq6iWViwHKTqKCbWUW3xjVx0rwvIijRp0l9mnTVB6IoUfdjbxSz1pUf/AzG8XCC5uBd/LHj+k9DOnLVrbyaY+5jjXUMr51pdMHyVKktNuyNdmXt+z1ikFXV7MiWYkATYDUeWEh0qWorlqiOtSrLGowBNZWhi9pHMWBYqRG1sM/pR1g5bNUmy+ZyepG+tXVSG5MpUEqfPCtymeSXpOdVNJ7GodJddJOmQQAym66SVE32AGM2rGhwfMslWjVYqBQdaoDW1FGRwogcwoudh6iXTwXrmTMMUr5R1U2ZqLdsFDD6ahFYDcWDHe2FNkujyVqYd6zACULKi92pNwV3AKgmZ38ZgbD8FXLy2WzrdqEDALKTDeySrb7GNvGN8TcMZOAcDX/idDLlhWyrZnShN6dWj3oMwJkKotzEYYHT3qsytDJZrMZZHDLS1LTmUQhk1Ms94HQGEaisE22hf5XjVLt6dYqKVdCjkMAtOowMs8oB2J2IOkyZB3vY+jvTLM5l8yrVKvZlRIdlcfO1GUKQw0wUaIEXWbi2Grj11b8eVM7lCO6DlKiZhjYdwGpqJnYdmL8r43+tXpTQz9PKUqDFk7btXZlKgKFZRZxN9TGdu754iMt0IoUy+k1b0iBqYQoMLMrBm5sQRAggzjXz3Req7zrULyOnvGF7NSdRiQAJ5WGJ1+LyuHUHwcLQzOZgzVq9mpP1KQ5c/bdgZ+qPDDXnFF6O9LKOXpJQ+TtSp01CrobtBbedmnnMHffGDp51jrRymrJ1B27OFUFbqILElagFjGkGCJYc8dJYxlUvrjzQHFZm6cOYW5Mxq6Zj1GGJ1Q8O7HhGVBEF0NUz/wCYxYfYRhHcdzlTMOXFTtcxX0IGIXVVFQPS0qIXSFNo031rcae90xwrJLRo06S+zTprTE+CKFH2DCFbeDBgxUGDBgwHw4UfWtmDT4hQYzHyfuxvK1GLem6fDDdOF51j9DcznMxQegEKpTZWLPpILMDI8dvHEvxYWeT4fRVVHYTfW2pyAxvBKgkWnfyHhiRp0kB7lClT8lkecwJ8RicpdXmeW3Z0+X/NFzvN/hjao9Bs7zppH/uL+HnjnldNiEGZJWCi3PJ2tfytP5vj7lsxc/NLYzuR47wDy+0Ymx0Czg2p0h/eDw9MZqPQHNzJWkP73/sOJlNiGp5vWt8uhHgwnz5i485v5YhMx0aoVKgZqOkAezTfs1Y7kmZOxgAaeZnF6/o5zO+qhM/Wb/Tt7sel6AZubtQ91R/9PDKbFfy9QoqrTpIAq6V1OzMLyQCT5/jzx5zVUERU+Tc+61MfEEtPPmeeLSvQLMDnS/8Akc299O2MP9H+alwGoaH3ksbHcRoKm1p3w5p1FQq8Ho1FhqKAbkKagIPiO9Fhaf8AbHjh3DBk+17EWqRIqjUVC6rLEahLHceGL0OgmZgDXSsALkzbz04+t0EzB+nRPnLf5MMpsVJuL1h9WSLjszYzsBjBX4tXF9Sjz0fHy5+fPFtfq8zFoahbxL/dpg/zxhbq2zEyHoztct6H/l88OadRVKfE65MFl5SezFp8fAYxZyrUZolWCrfuCwgE8iIJExcExaxOLuOgGZNi9LnszHf1p39MYG6ra5J+doibXQny8oOHNNiiVndWU09KOrhlZUCaWUnvWsDAKyd484w9+AZxquWoVWjVUoo7QIEsqsbct9sUR+qusR+vog6SoIosdMiARL+v2YYeQyvZUkpjZEVf8IA/DHTxljHlWxgwYMaZGDBgwBgwYMAYMGDAGDBgwBgwYMAYMGDAGDBgwBgwYMAYMGDAGDBgwH//2Q=="/>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3080" name="Picture 8" descr="http://t2.gstatic.com/images?q=tbn:ANd9GcTrswahPcfAiLYqqCX0ZCPp7Niy6D46hfR5afWJA8GaaIIStwbi"/>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52127" y="881743"/>
            <a:ext cx="3124519" cy="24475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9921888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2000" y="0"/>
            <a:ext cx="8186152" cy="1754326"/>
          </a:xfrm>
          <a:prstGeom prst="rect">
            <a:avLst/>
          </a:prstGeom>
          <a:noFill/>
        </p:spPr>
        <p:txBody>
          <a:bodyPr wrap="none" lIns="91440" tIns="45720" rIns="91440" bIns="45720">
            <a:spAutoFit/>
          </a:bodyPr>
          <a:lstStyle/>
          <a:p>
            <a:pPr algn="ctr"/>
            <a:r>
              <a:rPr lang="en-US"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Similarities and Differences </a:t>
            </a:r>
          </a:p>
          <a:p>
            <a:pPr algn="ctr"/>
            <a:r>
              <a:rPr lang="en-US"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to our Government</a:t>
            </a:r>
            <a:endParaRPr lang="en-US"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4" name="TextBox 3"/>
          <p:cNvSpPr txBox="1"/>
          <p:nvPr/>
        </p:nvSpPr>
        <p:spPr>
          <a:xfrm>
            <a:off x="0" y="1066800"/>
            <a:ext cx="5791200" cy="8679299"/>
          </a:xfrm>
          <a:prstGeom prst="rect">
            <a:avLst/>
          </a:prstGeom>
          <a:noFill/>
        </p:spPr>
        <p:txBody>
          <a:bodyPr wrap="square" rtlCol="0">
            <a:spAutoFit/>
          </a:bodyPr>
          <a:lstStyle/>
          <a:p>
            <a:pPr marL="285750" indent="-285750">
              <a:buFont typeface="Wingdings" pitchFamily="2" charset="2"/>
              <a:buChar char="ü"/>
            </a:pPr>
            <a:r>
              <a:rPr lang="en-US" dirty="0" smtClean="0"/>
              <a:t>Similarities:</a:t>
            </a:r>
          </a:p>
          <a:p>
            <a:pPr marL="285750" indent="-285750">
              <a:buFont typeface="Wingdings" pitchFamily="2" charset="2"/>
              <a:buChar char="ü"/>
            </a:pPr>
            <a:r>
              <a:rPr lang="en-US" dirty="0" smtClean="0"/>
              <a:t>Executive Branch</a:t>
            </a:r>
          </a:p>
          <a:p>
            <a:pPr marL="285750" indent="-285750">
              <a:buFont typeface="Wingdings" pitchFamily="2" charset="2"/>
              <a:buChar char="ü"/>
            </a:pPr>
            <a:r>
              <a:rPr lang="en-US" dirty="0" smtClean="0"/>
              <a:t>Judicial Branch</a:t>
            </a:r>
          </a:p>
          <a:p>
            <a:pPr marL="285750" indent="-285750">
              <a:buFont typeface="Wingdings" pitchFamily="2" charset="2"/>
              <a:buChar char="ü"/>
            </a:pPr>
            <a:r>
              <a:rPr lang="en-US" dirty="0" smtClean="0"/>
              <a:t>Senate</a:t>
            </a:r>
          </a:p>
          <a:p>
            <a:pPr marL="285750" indent="-285750">
              <a:buFont typeface="Wingdings" pitchFamily="2" charset="2"/>
              <a:buChar char="ü"/>
            </a:pPr>
            <a:r>
              <a:rPr lang="en-US" dirty="0" smtClean="0"/>
              <a:t>Judicial Branch</a:t>
            </a:r>
          </a:p>
          <a:p>
            <a:pPr marL="285750" indent="-285750">
              <a:buFont typeface="Wingdings" pitchFamily="2" charset="2"/>
              <a:buChar char="ü"/>
            </a:pPr>
            <a:r>
              <a:rPr lang="en-US" dirty="0" smtClean="0"/>
              <a:t>Limits on Terms</a:t>
            </a:r>
          </a:p>
          <a:p>
            <a:pPr marL="285750" indent="-285750">
              <a:buFont typeface="Wingdings" pitchFamily="2" charset="2"/>
              <a:buChar char="ü"/>
            </a:pPr>
            <a:r>
              <a:rPr lang="en-US" dirty="0" smtClean="0"/>
              <a:t>Only allowing citizens to vote</a:t>
            </a:r>
          </a:p>
          <a:p>
            <a:pPr marL="285750" indent="-285750">
              <a:buFont typeface="Wingdings" pitchFamily="2" charset="2"/>
              <a:buChar char="ü"/>
            </a:pPr>
            <a:r>
              <a:rPr lang="en-US" dirty="0" smtClean="0"/>
              <a:t>Operating out of a central location</a:t>
            </a:r>
          </a:p>
          <a:p>
            <a:pPr marL="285750" indent="-285750">
              <a:buFont typeface="Wingdings" pitchFamily="2" charset="2"/>
              <a:buChar char="ü"/>
            </a:pPr>
            <a:r>
              <a:rPr lang="en-US" dirty="0" smtClean="0"/>
              <a:t>General operation of Senate</a:t>
            </a:r>
          </a:p>
          <a:p>
            <a:pPr marL="285750" indent="-285750">
              <a:buFont typeface="Wingdings" pitchFamily="2" charset="2"/>
              <a:buChar char="ü"/>
            </a:pPr>
            <a:r>
              <a:rPr lang="en-US" dirty="0" smtClean="0"/>
              <a:t>Representatives to vote on laws</a:t>
            </a:r>
          </a:p>
          <a:p>
            <a:pPr marL="285750" indent="-285750">
              <a:buFont typeface="Wingdings" pitchFamily="2" charset="2"/>
              <a:buChar char="ü"/>
            </a:pPr>
            <a:r>
              <a:rPr lang="en-US" dirty="0" smtClean="0"/>
              <a:t>Political Terminology</a:t>
            </a:r>
          </a:p>
          <a:p>
            <a:pPr marL="285750" indent="-285750">
              <a:buFont typeface="Wingdings" pitchFamily="2" charset="2"/>
              <a:buChar char="ü"/>
            </a:pPr>
            <a:r>
              <a:rPr lang="en-US" dirty="0" smtClean="0"/>
              <a:t>Architecture of Government Buildings</a:t>
            </a:r>
          </a:p>
          <a:p>
            <a:pPr marL="285750" indent="-285750">
              <a:buFont typeface="Wingdings" pitchFamily="2" charset="2"/>
              <a:buChar char="ü"/>
            </a:pPr>
            <a:r>
              <a:rPr lang="en-US" dirty="0" smtClean="0"/>
              <a:t>Wore Clothing to Show political position (toga/suit with political pin)</a:t>
            </a:r>
          </a:p>
          <a:p>
            <a:pPr marL="285750" indent="-285750">
              <a:buFont typeface="Wingdings" pitchFamily="2" charset="2"/>
              <a:buChar char="ü"/>
            </a:pPr>
            <a:endParaRPr lang="en-US" dirty="0"/>
          </a:p>
          <a:p>
            <a:pPr marL="285750" indent="-285750">
              <a:buFont typeface="Wingdings" pitchFamily="2" charset="2"/>
              <a:buChar char="ü"/>
            </a:pPr>
            <a:r>
              <a:rPr lang="en-US" dirty="0" smtClean="0"/>
              <a:t>Differences:</a:t>
            </a:r>
          </a:p>
          <a:p>
            <a:pPr marL="285750" indent="-285750">
              <a:buFont typeface="Wingdings" pitchFamily="2" charset="2"/>
              <a:buChar char="ü"/>
            </a:pPr>
            <a:r>
              <a:rPr lang="en-US" dirty="0" smtClean="0"/>
              <a:t>Unequal representation in government because of varying socioeconomic factors</a:t>
            </a:r>
          </a:p>
          <a:p>
            <a:pPr marL="285750" indent="-285750">
              <a:buFont typeface="Wingdings" pitchFamily="2" charset="2"/>
              <a:buChar char="ü"/>
            </a:pPr>
            <a:r>
              <a:rPr lang="en-US" dirty="0" smtClean="0"/>
              <a:t>Exclusion of citizenship eligibility</a:t>
            </a:r>
          </a:p>
          <a:p>
            <a:pPr marL="285750" indent="-285750">
              <a:buFont typeface="Wingdings" pitchFamily="2" charset="2"/>
              <a:buChar char="ü"/>
            </a:pPr>
            <a:r>
              <a:rPr lang="en-US" dirty="0" smtClean="0"/>
              <a:t>Not allowing citizens to directly vote for their leaders</a:t>
            </a:r>
          </a:p>
          <a:p>
            <a:pPr marL="285750" indent="-285750">
              <a:buFont typeface="Wingdings" pitchFamily="2" charset="2"/>
              <a:buChar char="ü"/>
            </a:pPr>
            <a:endParaRPr lang="en-US" dirty="0" smtClean="0"/>
          </a:p>
          <a:p>
            <a:pPr marL="285750" indent="-285750">
              <a:buFont typeface="Wingdings" pitchFamily="2" charset="2"/>
              <a:buChar char="ü"/>
            </a:pPr>
            <a:endParaRPr lang="en-US" dirty="0" smtClean="0"/>
          </a:p>
          <a:p>
            <a:pPr marL="285750" indent="-285750">
              <a:buFont typeface="Wingdings" pitchFamily="2" charset="2"/>
              <a:buChar char="ü"/>
            </a:pPr>
            <a:endParaRPr lang="en-US" dirty="0"/>
          </a:p>
          <a:p>
            <a:pPr marL="285750" indent="-285750">
              <a:buFont typeface="Wingdings" pitchFamily="2" charset="2"/>
              <a:buChar char="ü"/>
            </a:pPr>
            <a:endParaRPr lang="en-US" dirty="0" smtClean="0"/>
          </a:p>
          <a:p>
            <a:pPr marL="285750" indent="-285750">
              <a:buFont typeface="Wingdings" pitchFamily="2" charset="2"/>
              <a:buChar char="ü"/>
            </a:pPr>
            <a:endParaRPr lang="en-US" dirty="0"/>
          </a:p>
          <a:p>
            <a:pPr marL="285750" indent="-285750">
              <a:buFont typeface="Wingdings" pitchFamily="2" charset="2"/>
              <a:buChar char="ü"/>
            </a:pPr>
            <a:endParaRPr lang="en-US" dirty="0" smtClean="0"/>
          </a:p>
          <a:p>
            <a:pPr marL="285750" indent="-285750">
              <a:buFont typeface="Wingdings" pitchFamily="2" charset="2"/>
              <a:buChar char="ü"/>
            </a:pPr>
            <a:endParaRPr lang="en-US" dirty="0" smtClean="0"/>
          </a:p>
          <a:p>
            <a:pPr marL="285750" indent="-285750">
              <a:buFont typeface="Wingdings" pitchFamily="2" charset="2"/>
              <a:buChar char="ü"/>
            </a:pPr>
            <a:endParaRPr lang="en-US" dirty="0"/>
          </a:p>
          <a:p>
            <a:pPr marL="285750" indent="-285750">
              <a:buFont typeface="Wingdings" pitchFamily="2" charset="2"/>
              <a:buChar char="ü"/>
            </a:pPr>
            <a:endParaRPr lang="en-US" dirty="0" smtClean="0"/>
          </a:p>
          <a:p>
            <a:pPr marL="285750" indent="-285750">
              <a:buFont typeface="Wingdings" pitchFamily="2" charset="2"/>
              <a:buChar char="ü"/>
            </a:pPr>
            <a:endParaRPr lang="en-US" dirty="0" smtClean="0"/>
          </a:p>
          <a:p>
            <a:pPr marL="285750" indent="-285750">
              <a:buFont typeface="Wingdings" pitchFamily="2" charset="2"/>
              <a:buChar char="ü"/>
            </a:pPr>
            <a:endParaRPr lang="en-US" dirty="0"/>
          </a:p>
        </p:txBody>
      </p:sp>
      <p:pic>
        <p:nvPicPr>
          <p:cNvPr id="12290" name="Picture 2" descr="http://www.crystalinks.com/romansenat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43400" y="1600200"/>
            <a:ext cx="3657600" cy="2477730"/>
          </a:xfrm>
          <a:prstGeom prst="rect">
            <a:avLst/>
          </a:prstGeom>
          <a:noFill/>
          <a:extLst>
            <a:ext uri="{909E8E84-426E-40DD-AFC4-6F175D3DCCD1}">
              <a14:hiddenFill xmlns:a14="http://schemas.microsoft.com/office/drawing/2010/main">
                <a:solidFill>
                  <a:srgbClr val="FFFFFF"/>
                </a:solidFill>
              </a14:hiddenFill>
            </a:ext>
          </a:extLst>
        </p:spPr>
      </p:pic>
      <p:pic>
        <p:nvPicPr>
          <p:cNvPr id="12292" name="Picture 4" descr="http://t3.gstatic.com/images?q=tbn:ANd9GcToPSdkzJPDu_XiaLIz769vorRjvnvOmXkiDdq14HcHpCX7WnD0Q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06666" y="4419600"/>
            <a:ext cx="2818209" cy="2057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6867910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38200" y="-237530"/>
            <a:ext cx="7254486" cy="923330"/>
          </a:xfrm>
          <a:prstGeom prst="rect">
            <a:avLst/>
          </a:prstGeom>
          <a:noFill/>
        </p:spPr>
        <p:txBody>
          <a:bodyPr wrap="none" lIns="91440" tIns="45720" rIns="91440" bIns="45720">
            <a:spAutoFit/>
          </a:bodyPr>
          <a:lstStyle/>
          <a:p>
            <a:pPr algn="ctr"/>
            <a:r>
              <a:rPr lang="en-US"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From Republic to Empire</a:t>
            </a:r>
            <a:endParaRPr lang="en-US"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3" name="TextBox 2"/>
          <p:cNvSpPr txBox="1"/>
          <p:nvPr/>
        </p:nvSpPr>
        <p:spPr>
          <a:xfrm>
            <a:off x="-76200" y="457200"/>
            <a:ext cx="5486400" cy="7663636"/>
          </a:xfrm>
          <a:prstGeom prst="rect">
            <a:avLst/>
          </a:prstGeom>
          <a:noFill/>
        </p:spPr>
        <p:txBody>
          <a:bodyPr wrap="square" rtlCol="0">
            <a:spAutoFit/>
          </a:bodyPr>
          <a:lstStyle/>
          <a:p>
            <a:pPr marL="285750" indent="-285750">
              <a:buFont typeface="Wingdings" pitchFamily="2" charset="2"/>
              <a:buChar char="§"/>
            </a:pPr>
            <a:r>
              <a:rPr lang="en-US" sz="1400" dirty="0" smtClean="0"/>
              <a:t>The Roman Republic lasted from 508 B.C. to 27 B.C. </a:t>
            </a:r>
            <a:endParaRPr lang="en-US" sz="1400" dirty="0"/>
          </a:p>
          <a:p>
            <a:pPr marL="285750" indent="-285750">
              <a:buFont typeface="Wingdings" pitchFamily="2" charset="2"/>
              <a:buChar char="§"/>
            </a:pPr>
            <a:r>
              <a:rPr lang="en-US" sz="1400" dirty="0" smtClean="0"/>
              <a:t>We can tell that it was very affective because it endured for 481 years as the official type of government for the Romans.</a:t>
            </a:r>
          </a:p>
          <a:p>
            <a:pPr marL="285750" indent="-285750">
              <a:buFont typeface="Wingdings" pitchFamily="2" charset="2"/>
              <a:buChar char="§"/>
            </a:pPr>
            <a:endParaRPr lang="en-US" sz="1400" dirty="0"/>
          </a:p>
          <a:p>
            <a:pPr marL="285750" indent="-285750">
              <a:buFont typeface="Wingdings" pitchFamily="2" charset="2"/>
              <a:buChar char="§"/>
            </a:pPr>
            <a:r>
              <a:rPr lang="en-US" sz="1400" dirty="0" smtClean="0"/>
              <a:t>But new times demanded reform in the government system, so in 27 B.C., it was replaced with the Roman Empire.</a:t>
            </a:r>
          </a:p>
          <a:p>
            <a:pPr marL="285750" indent="-285750">
              <a:buFont typeface="Wingdings" pitchFamily="2" charset="2"/>
              <a:buChar char="§"/>
            </a:pPr>
            <a:endParaRPr lang="en-US" sz="1400" dirty="0"/>
          </a:p>
          <a:p>
            <a:pPr marL="285750" indent="-285750">
              <a:buFont typeface="Wingdings" pitchFamily="2" charset="2"/>
              <a:buChar char="§"/>
            </a:pPr>
            <a:r>
              <a:rPr lang="en-US" sz="1400" dirty="0" smtClean="0"/>
              <a:t>The almost 500-year old Roman Republic became corrupt, plagued with civil war, political in-fighting, greedy, illegal deals, and most of all the citizens were dissatisfied with the Senate’s progress, towards fixing the current economy.</a:t>
            </a:r>
          </a:p>
          <a:p>
            <a:pPr marL="285750" indent="-285750">
              <a:buFont typeface="Wingdings" pitchFamily="2" charset="2"/>
              <a:buChar char="§"/>
            </a:pPr>
            <a:endParaRPr lang="en-US" sz="1400" dirty="0"/>
          </a:p>
          <a:p>
            <a:pPr marL="285750" indent="-285750">
              <a:buFont typeface="Wingdings" pitchFamily="2" charset="2"/>
              <a:buChar char="§"/>
            </a:pPr>
            <a:r>
              <a:rPr lang="en-US" sz="1400" dirty="0" smtClean="0"/>
              <a:t>So the Senate and Consul appointed the former censor, Julius Caesar as temporary dictator of Rome.</a:t>
            </a:r>
          </a:p>
          <a:p>
            <a:pPr marL="285750" indent="-285750">
              <a:buFont typeface="Wingdings" pitchFamily="2" charset="2"/>
              <a:buChar char="§"/>
            </a:pPr>
            <a:endParaRPr lang="en-US" sz="1400" dirty="0"/>
          </a:p>
          <a:p>
            <a:pPr marL="285750" indent="-285750">
              <a:buFont typeface="Wingdings" pitchFamily="2" charset="2"/>
              <a:buChar char="§"/>
            </a:pPr>
            <a:r>
              <a:rPr lang="en-US" sz="1400" dirty="0" smtClean="0"/>
              <a:t>Caesar fixed the economy, and made peace with Rome’s enemies. At the end of his term, he refused to give up his title of dictator, he was able to do this because the majority of Romans supported him</a:t>
            </a:r>
          </a:p>
          <a:p>
            <a:pPr marL="285750" indent="-285750">
              <a:buFont typeface="Wingdings" pitchFamily="2" charset="2"/>
              <a:buChar char="§"/>
            </a:pPr>
            <a:endParaRPr lang="en-US" sz="1400" dirty="0"/>
          </a:p>
          <a:p>
            <a:pPr marL="285750" indent="-285750">
              <a:buFont typeface="Wingdings" pitchFamily="2" charset="2"/>
              <a:buChar char="§"/>
            </a:pPr>
            <a:r>
              <a:rPr lang="en-US" sz="1400" dirty="0" smtClean="0"/>
              <a:t>Caesar was murdered because of this, but Caesar’s supporters killed the murderers and Caesar’s adopted son Octavian, took the title of Augustus Caesar, emperor of Rome. This is the day the Roman Republic ended.</a:t>
            </a:r>
          </a:p>
          <a:p>
            <a:pPr marL="285750" indent="-285750">
              <a:buFont typeface="Wingdings" pitchFamily="2" charset="2"/>
              <a:buChar char="§"/>
            </a:pPr>
            <a:endParaRPr lang="en-US" sz="1400" dirty="0"/>
          </a:p>
          <a:p>
            <a:pPr marL="285750" indent="-285750">
              <a:buFont typeface="Wingdings" pitchFamily="2" charset="2"/>
              <a:buChar char="§"/>
            </a:pPr>
            <a:r>
              <a:rPr lang="en-US" sz="1400" dirty="0" smtClean="0"/>
              <a:t>The Roman Empire endured for over a 1,000 years, and Rome was at its peak during this time period.</a:t>
            </a:r>
          </a:p>
          <a:p>
            <a:pPr marL="285750" indent="-285750">
              <a:buFont typeface="Wingdings" pitchFamily="2" charset="2"/>
              <a:buChar char="§"/>
            </a:pPr>
            <a:endParaRPr lang="en-US" sz="1400" dirty="0"/>
          </a:p>
          <a:p>
            <a:pPr marL="285750" indent="-285750">
              <a:buFont typeface="Wingdings" pitchFamily="2" charset="2"/>
              <a:buChar char="§"/>
            </a:pPr>
            <a:r>
              <a:rPr lang="en-US" sz="1400" dirty="0" smtClean="0"/>
              <a:t>Julius, and Augustus Caesar similar to Napoleon, Hitler, and maybe even U.S. in 2012, with current events going on. Could this happen to us? Conspiracy</a:t>
            </a:r>
          </a:p>
          <a:p>
            <a:pPr marL="285750" indent="-285750">
              <a:buFont typeface="Wingdings" pitchFamily="2" charset="2"/>
              <a:buChar char="§"/>
            </a:pPr>
            <a:endParaRPr lang="en-US" dirty="0" smtClean="0"/>
          </a:p>
          <a:p>
            <a:endParaRPr lang="en-US" dirty="0" smtClean="0"/>
          </a:p>
          <a:p>
            <a:endParaRPr lang="en-US" dirty="0" smtClean="0"/>
          </a:p>
          <a:p>
            <a:endParaRPr lang="en-US" dirty="0"/>
          </a:p>
        </p:txBody>
      </p:sp>
      <p:pic>
        <p:nvPicPr>
          <p:cNvPr id="13314" name="Picture 2" descr="http://www.findingdulcinea.com/docroot/dulcinea/fd_images/news/on-this-day/March-April-08/On-this-Day--Caesar-is-Murdered-on-the-Ides-of-March/news/0/imag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73699" y="3048000"/>
            <a:ext cx="3759415" cy="3657600"/>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http://upload.wikimedia.org/wikipedia/commons/thumb/e/eb/Statue-Augustus.jpg/220px-Statue-Augustu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59286" y="527958"/>
            <a:ext cx="1665514" cy="24982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3719666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67000" y="0"/>
            <a:ext cx="2406236" cy="923330"/>
          </a:xfrm>
          <a:prstGeom prst="rect">
            <a:avLst/>
          </a:prstGeom>
          <a:noFill/>
        </p:spPr>
        <p:txBody>
          <a:bodyPr wrap="none" lIns="91440" tIns="45720" rIns="91440" bIns="45720">
            <a:spAutoFit/>
          </a:bodyPr>
          <a:lstStyle/>
          <a:p>
            <a:pPr algn="ctr"/>
            <a:r>
              <a:rPr lang="en-US"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Sources</a:t>
            </a:r>
            <a:endParaRPr lang="en-US"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3" name="TextBox 2"/>
          <p:cNvSpPr txBox="1"/>
          <p:nvPr/>
        </p:nvSpPr>
        <p:spPr>
          <a:xfrm>
            <a:off x="685800" y="923330"/>
            <a:ext cx="7924800" cy="3139321"/>
          </a:xfrm>
          <a:prstGeom prst="rect">
            <a:avLst/>
          </a:prstGeom>
          <a:noFill/>
        </p:spPr>
        <p:txBody>
          <a:bodyPr wrap="square" rtlCol="0">
            <a:spAutoFit/>
          </a:bodyPr>
          <a:lstStyle/>
          <a:p>
            <a:pPr lvl="0"/>
            <a:r>
              <a:rPr lang="en-US" dirty="0">
                <a:solidFill>
                  <a:prstClr val="black"/>
                </a:solidFill>
                <a:hlinkClick r:id="rId2"/>
              </a:rPr>
              <a:t>http://www.utexas.edu/depts/classics/documents/RepGov.html</a:t>
            </a:r>
            <a:endParaRPr lang="en-US" dirty="0">
              <a:solidFill>
                <a:prstClr val="black"/>
              </a:solidFill>
            </a:endParaRPr>
          </a:p>
          <a:p>
            <a:endParaRPr lang="en-US" dirty="0" smtClean="0">
              <a:hlinkClick r:id="rId3"/>
            </a:endParaRPr>
          </a:p>
          <a:p>
            <a:r>
              <a:rPr lang="en-US" dirty="0" smtClean="0">
                <a:hlinkClick r:id="rId3"/>
              </a:rPr>
              <a:t>http://www.roman-colosseum.info/roman-empire/roman-republic.htm</a:t>
            </a:r>
            <a:endParaRPr lang="en-US" dirty="0" smtClean="0"/>
          </a:p>
          <a:p>
            <a:r>
              <a:rPr lang="en-US" dirty="0" smtClean="0">
                <a:hlinkClick r:id="rId4"/>
              </a:rPr>
              <a:t>http://ancienthistory.about.com/library/bl/bl_pennellhistoryofrome11.htm</a:t>
            </a:r>
            <a:endParaRPr lang="en-US" dirty="0" smtClean="0"/>
          </a:p>
          <a:p>
            <a:r>
              <a:rPr lang="en-US" dirty="0" smtClean="0">
                <a:hlinkClick r:id="rId5"/>
              </a:rPr>
              <a:t>http://wiki.answers.com/Q/How_did_the_Ancient_Romans_hold_elections</a:t>
            </a:r>
            <a:endParaRPr lang="en-US" dirty="0" smtClean="0"/>
          </a:p>
          <a:p>
            <a:r>
              <a:rPr lang="en-US" dirty="0" smtClean="0">
                <a:hlinkClick r:id="rId6"/>
              </a:rPr>
              <a:t>http://www.bible-history.com/rome/RomeThe_Republican_Government.htm</a:t>
            </a:r>
            <a:endParaRPr lang="en-US" dirty="0" smtClean="0"/>
          </a:p>
          <a:p>
            <a:r>
              <a:rPr lang="en-US" dirty="0" smtClean="0">
                <a:hlinkClick r:id="rId7"/>
              </a:rPr>
              <a:t>http://en.wikipedia.org/wiki/Cursus_honorum</a:t>
            </a:r>
            <a:endParaRPr lang="en-US" dirty="0" smtClean="0"/>
          </a:p>
          <a:p>
            <a:r>
              <a:rPr lang="en-US" dirty="0" smtClean="0">
                <a:hlinkClick r:id="rId8"/>
              </a:rPr>
              <a:t>http://history.howstuffworks.com/ancient-rome/patrician-and-plebeian.htm</a:t>
            </a:r>
            <a:endParaRPr lang="en-US" dirty="0" smtClean="0"/>
          </a:p>
          <a:p>
            <a:r>
              <a:rPr lang="en-US" dirty="0" smtClean="0">
                <a:hlinkClick r:id="rId9"/>
              </a:rPr>
              <a:t>http://en.wikipedia.org/wiki/Roman_Senate#Senate_of_the_Roman_Republic</a:t>
            </a:r>
            <a:endParaRPr lang="en-US" dirty="0" smtClean="0"/>
          </a:p>
          <a:p>
            <a:r>
              <a:rPr lang="en-US" dirty="0" smtClean="0">
                <a:hlinkClick r:id="rId10"/>
              </a:rPr>
              <a:t>http://en.wikipedia.org/wiki/Roman_citizenship</a:t>
            </a:r>
            <a:endParaRPr lang="en-US" dirty="0" smtClean="0"/>
          </a:p>
          <a:p>
            <a:endParaRPr lang="en-US" dirty="0" smtClean="0"/>
          </a:p>
        </p:txBody>
      </p:sp>
      <p:sp>
        <p:nvSpPr>
          <p:cNvPr id="5" name="AutoShape 2" descr="data:image/jpeg;base64,/9j/4AAQSkZJRgABAQAAAQABAAD/2wCEAAkGBhQSERUUExQWExUWGBkaFhgYGRwZGhsfGxwYIhseHR8YHSYfGhsjHxwfHy8gIycpLCwuGB4xNTAqNSYrLSkBCQoKDgwOGg8PGiwkHyQsLCwsLCwsLCwsLCwsLCwsLCwsLCwsLCwsLCwsLCwsLCwsLCwsLCwsLCwsLCwsLCwsLP/AABEIALcBFAMBIgACEQEDEQH/xAAbAAACAwEBAQAAAAAAAAAAAAAFBgIDBAAHAf/EAEIQAAIBAgQEBQIDBQYEBgMAAAECEQMhAAQSMQUiQVEGEzJhcYGhI0KRFFJiscEHcoLR4fAkM0PxFRZTkqLCF3PS/8QAGAEAAwEBAAAAAAAAAAAAAAAAAAECAwT/xAAjEQACAgICAgMBAQEAAAAAAAAAAQIRITESUQNBEzJhcSJC/9oADAMBAAIRAxEAPwANUTpPvihRv2wWr+GcxqjSSZM6VMCI6kAGZsFJJxpy3hNZ/E1MIm7on73u0yI/XGHHtnS/JekCeDUvMzKTYJLn4S/T4GHDjWeOYSmF5S6XV4JiBPtu0X2PxgZT8O6GPlpIKaSNQYEkKSWuDAmLReBfbFud4nSyaww8xjJEWabjeTpBB0zvCneRhyd0kQu2Z+MeC6YU1KdXywLkVCCl5iGsRMdZmbYXKXEjTQ0kAZpMvcgiREAgHp1/THzivH3rldT26IAQqdgJJJ+TfFFJj+Q8w9t+/wA/XBWMhyyTq5l3dmqMxZ92bqO3sPYe0YuqjXThtQCL+HcQO82mMXpxxoCFA5JEBbyT7QZPtgzkvB2oeZmXWgnVF9V7wbFVkdpPtbE32XKK9MW6PDqwdU8p9REhQDJBO8C+GvJeGqmgtUIoiYgkBhvPqsoEHeTty4M8OyukMcuvlLF6lQks4gxCSdVpvEfGC9HhIDBjNRxuzQ2zCYAOlTEiLix2jEudiUKAOS4JlUINKga5n11PRO4ktC9D+XBL9nrOoPmLSRVstIAg2JHZZIJFj9MGKdDlBMyAP3vc20nuZt+UH2GOVSF0jUSVAB5yJ0xJtb974jE72VrQu8e4MTQfSalWrsL6tQ1c3p/hiTt9sA+C5QKrNXpl21FQsrygDcS0hg0bqbDD7qE8yrN4JEkRouZW2nfc+oYqbKgsvKIAEhtMAEyOkTyAGPn2wws8+bLirLU1bSJby1BaImZJuN4JEDbrgt4az1GmGWoiMKgGmoyq4WbAFSJCfykzPRny6rpgQsupEGw1Ce++lQvT9cZ83wulVKswDGFkqdLwVLC4bmj3B73iMOxYAfiD9kpUQaL0zXUrApnUG/e1AGAIvNunvjZ4URa9Goz0xBI0yLaoYvpO5EBSRO5IxoHh/LEgFGYlZUOVInTqglFB2tgvoCKigBAAQBzAKIBG38M33kDDwF+jFS4QmmQNJtBpuRfSSQbkWIn64qqcNqLOioXuBpcSbiRzKZ2Oon+E74KVmYapWQhY9RqiBax/KY+ZG2IvRY7rO5k6gABy7lDHKRHY6vjEUOxT4hwQO/41CQBvT5p6AyCHCz0JvAi2A+a8IIyk5esSwmKbRqJG3YiRJ2OPQnyclpN7wwgQQFFjAIM8wPtjFxHh6vqNRQTeDNxExtFoOrrMfTDTaFSZ5TxLgNejzVKbBbc24E7T+6bbGDi/L1UcL5raio0rI2HQQBLY9BrcOrUzCN5yAkaHIkC0wTKmw2I2O2F3O+HkrS2X/Bq2mmQRqsNheL3kWjcLh872CjxANSoKxZVVaZjlt6vpMD6YlkM+2WaVlSPUAxKtHcEwRP8ApjuI5ZqH4dURUJ1BtwfcHqOxHvgZWe5JIPuMaRWDOcm2eicK8TpmBuVczy6jqBMem/NfsJvcd9Oeyi1qboWMMrgXLRcMpAmDB26gMBN8eWNSaAwELMA++GzJeJ3VlSuDA/OwBe4ABMWYDY9SI2IwqrQJ9lp8CQY85/YinbrH5uv+eBub8KVVgozOsiZQhhaQdJJkfHbD55qwCwW+19xEC9pkkD74qqUwLSJkxDRMQD16gz9MLmx8RDreG66jUND9YmG3i4MYw5jJVU9dJ194JFvt98ekVFGxMG/WOu/q/wAX0xkqV7kSVuDP16Q+xjV9Th8vwM9nnPmj5+2OGG/ivD1fmCU32BGkqd7yymeovB3/AFGVvCpiUY0+hDgxPUSB/Q74rDDkwIVx2NtXg1dTHl6/dbj7fyx2Cg5o9HGTI0y8BQdSgAloBuSDa7Tb+QxwhTMEGSIMx03gHaxt0PvjS72GzC/eLKBaReSR+gwrcb8TtTqOiKHYC7E2VovaLwPvPxjPLKtI1cZ46lBdJ5mZRbqJ6sYsCem59t8JebrGqS9Rpm59trR7CwAxRmg7RUZg5cy15aT+92JxGrTZG0uCpiQD0xokkZttk8ujBvMELpMraft8d8E+GZCpmGZSp1OwJqEkKgP7wQHeY+uN3hrw42Zh2lKS9QJZrX0zv7tsMN9NQ48nLxTpJ66gHXro21NESYkxO0TE5UVGNmTI8OpZflop51e+qoQFKna9/wAOCLCZ7mbEpkuHknzXJqONUBl5VO9hqAFrybXBjGvL5VaS6acgXBtMsGVZJI5pPv3jGiqrSextYETcKL6e3X4xnvZrrRhzPH6dFvLIZiIkgKN7ieeL7kD2xRR8UK06UaJ6kbz7T7/UnGPxBwepz5hSSd3pMJkLIJRt5CgGDvHScBVsVbcFtOmY9XpNjuDF/c4WboeKsam8RKY/Ck2N2EbyPyRPTFA8QmxCxp7uOvcLS7Er9+mAtTJixIsRAuTcfXE6GQUydKE7gED+uNfifZnzXQW/8feL00EbSWtMhdh0B0+++KKviSo4KDQgIjUCxIkEArLgSLrJGBg4fJJ0qB8A/wAsSfLgrACk7aQt/wCWH8T7F8i6CQ8SPAXVTFrE6p9jJqdPTtj43iZ1EDylnsfYad6mwuPYYy5fgwCXgdgR9sQYe2pV23GD4n2L5Pw1P4iqP+ZVkXAgkaomDq6AH4n3xCrxZmszgATbSPzzPTpAHsCRipXbcEjv7H+ZxdlFJUllBJ7n+vTD+L9D5PwtTjdTcsvvFP8AeF/yHsMVNxtz/wBRoMyNC9Rf/p/7g4jWr2iAO8b26GemOy9YOJAjpcR9cHxfofJ+HVfEFQA/iuPfywBt/wDr72xmzvFKt2aqwX8x5QLrBNlHS2LMyByhgBLgHT2ALD7jGjheRWrWBIBFJBUgiQWYwswYtc3jcbxGMZxqVJmkXasMcLzQq5ek5JJKyZJ6GGJBaQDOrYdMV8RyS1RzCCo9QnUD3J68umxjfpbBdY5RLmY3FhIK7REgiI9xjOaPLqhieXtMEaTNrwbn6bkDDYIWM0IApZpA9JiYqX3Pci6sBeBB6nVhZ4r4ZbLq+iorUmA3AZlHTVG09G2OPQs5lwwZWJgxKsPUJCfu2MjcXv74C5ui1BSeY0TIMqJSTcX3T3IhvYwcCdA1Z5/VySFBcqdmi6z0/UYhWrEgAmCI22PuPc4OeJOBqq+dRI0GNajZZ2I66DGxuOuFhQSYmL3Pb59sbLKswarAd4B4sNCKdSWpSIIJDJcGVPUCJ0/yw45KsruK6upUgLqDGGgyNQZgNYPS0T1x5zk8pLNKiqFtAaJmYIP0++NGSr1KChlZhfnQ2BI2n6b/ADhNXoadHpdTMNYWNhbVBm8D1bTbp0xkemNJ3iBpg3ssrsd98U5LiQekHWdJHLJ2IN1MNNm3MbEdsCuO8b8mwAd1jqQq6iSBAMk9/n3xBYR8lBJFhtBn2P3Ux8AdsVZiiNmloJJHMQYIjpflbCoviSsOYhDfbTA2jcGfvg5keKrVClgELHl5rGPyydjaLzPLh1QjYcnPQ2tabwT7XOPuNdF3M6YN7k6d4H8P0+mOwrA7xPxdaADIAHbVo6xPqe1rGRfefbCL5gIb33kyT/qcXcTzLV28wtqdj6ADygTA+B2xhzWWemQri8T0ONEkiW2WGjrgTA3t7dB0wc8PeGv2ksxUlVtqvcxMDu3zYC8HYiOH5Ko9VKKqVZzYEGYO5PtF/pj0XyYC5OiYtvadMSztazMdgPyx+8MTJ0OCsppUFcCjTOjLUoDEX1EmwBN2nuIF5jbDDl6I0JpUKFiwIgXIO256yd7TtinK5YKoSmIRGiTaTHM3qEtJAiI++NNBYA5iSQCRqEbgW5xIkGO+o7YyNiyhS1CSoMwTFtp6HeDee+INQJBlTBi0TssGOXYEj6ycTqDVHNcBTdlkgPeIqdbx8dMSydKTLACQs7Wu07MRf+mACPEE0U6k6bU6hNuyqCfTtP8ATCI9KyWmGpgmPcT/AJYbuLsv7M51atSwGlSPxHAty/TfbCvUohmRVEfiT0EQD/UYP+kHpluarCNAWRO8kjp7fTH3KqZEm2xFzHbEndQFSQGN4tO/zOMLZ5EqmmSwNjPQzc46znCbU9GoO1/iInFQphIqaiY6Rv22xJkEdZ2uRiGXy6GQQesG/wB8Ajkawkkze5n+uNVMsditu8YqXJgXECNxf7n6Y+NWANl1fY4AL6zMFNxAvMf1xTSram0myxv3/TF4cMsHlHsZn5xlqUgulVMg/wCHr2w0IsbLao67xiumw9J9pxzUyrFSSAYuDf4t0xOnpY6QNhc2nb5wmMhxFBpWNldTM97f/bFnAaQNcpYhqbxP7ylSvUW3kYyZzLAISCSQNVz2v9bjGrhTkV6TgRzgD/GCvcH838sc/lVSTNvH9WNNNwGOshQZKgESPSRYsbntebn2x8roCN9U7kEC06p3P5uX3mMai55B+bvzE8rR0aBZomeuKqlDTJmGYNclry5NPd+k/Qk7TiSjHUywgFnnQZF1953HcwPjuMVNSMTpmQBAAZTY9llpn6/TG92F21SBqDCTFoNpfeQf1xTmKm4BUENpAJG2kGL1B0uPphAKVXLfs76wD5LmCpmVJGxkXBvtMrbtgDx7hPlMK1K9OOaJ5ZsY6mmSbE/GH2s6VFaYhiVYFkEjp+cwCQSI+0nAag4pHyGIdHE02gFSH3BF7H63vscCfFg1yQjNWQGQImzabA+/YnGKtXNhMx13nBDxBwg0KmlQdD3QMIYAmIaYFjacYqnC2V9DlU25iZW+0kd8bpowpm7gPHvJbSxhGIPWUYdRcWIsfY+2CXFqOqrVLAsrFKgGysCAVuDsYKz74XcvlBBZgXUSJQ7EdYO4jBjh1GpmEVSZdKf4YjdVJlZ6tBBBPYjEyXRcHWxppUkdF03UjlFwLxFgumx5ThY4xlVo1IA0o4DqJtcQwj5G3vjsjxQ0pDXEmx6N3Fu99JscbOK+Xmkild1LMBsxFtUqfcggLOxxJf1dkuGZdK9MFngpybkSBcflPQjrjsCclUq0QVCqZJN2g9Bsbjbrj5hktFdRBEDlDHrv7/8Ab3xDM01VbNJmZ3Nv+2IPmP1mx64u4JkBXzFND6SZab2Fz9hH1xqZjbwXIqlP9prSahXl1G4BmLH8zTt0WSL4OcHy2gF2tUq6WYmBAJELDKZJA6dIHTGXN1xXrin+RJdtx0EAgzCgaR8E4FcX8TtJWidKE+sAB26WgnQsWtvE2vjn2zoih3pOQpkRE2iSIIPRAZgjfecX02tOrYwI1H8/KDbeTH0x5LmHzFKH/GEkEOS6zt1P0+3th48IcRatqDsGZGWXJ9SFoG4jVynsOwucOgGLMUrgrqImSSCSAPTuQfVMQDfp2mvIYvpExdhsAB+facfcvpMAhAYFgUneZiT2tbvj7UVegBPKYMfnqT+7I/ywhAfxTUIpokOsvTE308qljA1HqO3TC1TqAMNTQApIJ9yAIHXrbBvxJ60lhfzWA7XUdLyRef0wt8SoeZKiQQqRvb1fYz9sKP3Kf0BtYgOXZgrGwPpFtgN7+9ha8Tih5LEKS0QdZ5ivYT2xDiNNqMFySCSbEmI67fAxOgjKPNGllbsb+4IiQB3+Mb0zC0bK3iOolmUE9xEk97i20XGM2X4lXqOoLMskCNgZ9xv9MU1qg0ghy4B20gAE/A3tse2C+RzKBgpeGcrAMA3WBEfU9LzhcmOgSmergwtSpBMHmP0n3xZ+wVGIJZiSDuZt3j3npfE8jWTTqIAYaLztpHKY23sfnEv/ABOOXUZ7yDB9iLMp7YbbEkjG+SZTqViYJAIPQfrNoPa+NKcFZxqblsCAZk+5vbfHUcxUVmtptqKtsPcd7na++JVOLsGgkj2iwFoF7R74M+hYONKpliG1llB3BtB3kH+W31wW4dx4VCS6m2xFva87j3FsZw/mqQQAIG3f9NjYj5wFzEioVVZHWO3+XtOBSG0OPmlzAgSIM3np9N8ZkcqqsPUihlPcpBH8umO4fW1ICQZK3PaLf0xCggCRP5nU9JEtv9ItiPNpMvxbaH6vUU3lRc7lbahaCUMfy+uKUrU3CMGAEIVjRsf8Hxtijg2YZsvTYs16adWJJUwbgk3+FGNoy3Ql2H4gEip1Mr1EkC0x9cQUUPXAVgTET2uVYnYp2+cBOL8QFAFizkyavlgBQFJ5SzBZAJAGkbmSNjg1mWLK8h2BViCPMH5VBgao6m2E/wAS0TUrZhQG5yhgdQFUrBgiZDx3OENKzNR8bO3/AEQFMj1NO5gz+Y3vaJAMYIVvLzNMimCj0xqWmIt3IizKRFxfV0xrpeHcsaMKgAiVdWM6WAIZixAMEQQRt0wurlGpMddRUZGJDRpGr8pGo3WPbYntgZUVf9NuaormqBU6g6zcSQG6CAsRU2MmdV8I+TMFkIIvdY+hF+uHrK8SpCujSoWqo1zB0sd5mBIYT2vhX8Y5BqeY8ybVDMrtKwG6RezCJswxcH6Mpr2DqXJqAPKTb5+vfEcvxFqbq6mCpkfPb4/zxjLXx8feBjWjEfalChm6a1Y0gyJBVXDWsejBRMCBaIwvcQ8J1lY6B5i3iLNEgAx7zaJnGrwVntFRqLCBVgqb2dbjYjf57YcK7UwAKmkL2d1Bi4Ij+EkHfb4xGjUQaKNHMz6usxIi0HUCcdhprvlTBhWMCT1J/iIAk/6Y+YRSS6EuigMzODnh+vRphmedRkAASQIntFzA3BwGqqQdO3S23+/bBKtw5aSjnDH+FTFt+YwDfsDi5aJggrR41OsaCS7A1DIBK7sBO07TOxjG/gOZo+curTTfemHEBmMiZUkDSASOpJEXwsZPNVNYUKGJO1vueg9zgo7htUARJVmHMP8AD+8OoMDpvGMWqN1Twg54lzoUeQp0nlNQfBlQw21MYPLawkXGCPhOmKdFnaxc6rnTyU/Sfq2xiCDbCblGevVams2BZoOo2Akydyx3PQTPfHomWysrJidNtPmhQEadMbae1u9ugCW8UaqB52YloloAdjOkLJ9Mjm1CDjQ5AazEy3TWZ0pcT7b/AK4qRrRuCQL+YZkajE9D/Q4rqPC3gQLs3mAczcxJYgCL/bASLvibMTWpoVZopjeeXUfi3pwMy+alnOrTLARPZR3+cbuI59K1ao9NgwDKgIct6VBsTuJJ2tjDk6ZYkk7ux77EgXP93D8f3YT+qNQpKd4InaCRHvj7pT2M7/76Ysqoqid9rd8U07S0QO3bHQYADi3DFT8SlY+3ckR0+3vbAx6VRRrqMwcEGmBf7jY/7jDJxSqNCxHMwgfrOBUr5tOnNk5mb5sAep6ffEPZS0ZeG8PdidUnTumkkm4gAe/9MGsnwWS+pGpeZ6Aeq2v33O239CFLI63ApkKbFnNhJkfrCn6Y3ZvhaqZFQVCIABJkWk6bwSLRPb3wnJJlxg2gMeCuC/m6bJ5axMuLEmPy9sD6/h5PK1GpqJDEXFio5VuJ+dumGJV3VyWZLuC0CoIldMERcjl/iHxgmmSBirTQBNIi9wAZsI0lidx1Ei2E5dDjDs86yefNOEYFdNhaLf7v842eUHViDzDcidR9iI/l/TBTPcKpVpUQWVRDr2k2vYxte9xgBmKDZepAJIIlW2mO89Aen6YqryjPTph7huZC0rDV0K7FTJn6X++NOV3eOjAz8qJH6gnAGpnJVGUAMSAT2iSfkHBelmFq1G0EgFb7jVB9/wC99sR5MwKhiQ2eFiHpaOq1aizE2aXF1Imx6k7Y3LWkvcsyskroiCLGZcyIYTHXAfwlWH4ygbNScGJN+U2BFoWPrgtxRkQrqABqMyKfLvrnUO5AMH9MZrRb2WrlhAECG1CNI/KTa533nvhf8TUhMU4NZVugiXpkgagJgMrG0XubXww1qnMoIAlmi1O2r02JMz17EzjG9DWRqBAXUxsgOmmApk073J/SLYYJ+xTyHGmpIUUyGblBE6CTzsFtqtMoet+84uIIunzS3+JiSWjuTfUP3RsBgVneOu2YeqR6z6TblFl+sCJ9sFiGRuZWpsyHkYepGEkGfUpi5F7RYjEtNbNU+tgCpm1flF5PW3ToSRinOcGrIury20NJBAlbb7SB9cFBwYMCaYBi+kxqgyOSf+YLidmEix3xsyObKpoSqQDIEGID2azg2J029sWnx0Q05C1lqKVIAv3B9Q/z+mNVLhOi/qn/AN3S0dT/AHZ+mM2RyyqCWPNJA9o3Njgs2fckADUV/MDBAjrsCTHSD84JN3SCNVbA9TUTNIGafMzA3EbR1t7Y38PylSsNVOmW7nYd923MX3nGTMkPJWQTILLafY/64O+HeMFaJRhr8sgC9wtyLMNLRLbmfpivRLtPBZT4NWFoUR/Gl7C43tjsGxxamSSHenJ9IpsR/wDEEXEGxx2IpBykJtLLmoyoBqZiLC59/rH8sFm4Sxq00Y6ZsdRmxNryQLDrivgdAHMBjYKrMbT06frgxnxz1LX8loImxKXj41H/ADxcgi8AvNZTSp8okU50/wAVXeASN77KAAQATibcBqLQqu4akyrMC9gYYlv1ss9JOMnDeJgZku5FldaZYEgGRHpgyb39wLdC3H+ML5TpShg0CpFkYCZEmGYmJ3IgnqMKh30YfA9AU81TkjS4ZDtEFSdib3X3x6JSVvKkHVyNpEOZmRcgkTaZjc/TCb4VyzFvM8sFU5Un95oAElgTpBM7wDh6pZQoIHQoIl7hQWYx/FtA7dZwnnYOlok9MLewKkn01NgoBid+04GeIuCtm6HlLW8oEoGIRxIAuDqPuD9BgopbSWgA6Z0ywu5mCb/G3+WOaqynVyqvOx5iGGkEGxEe9sBJ5twXg4yxaKjONTRFgQDE6drxvglkQBRQCQYkknvJsPrjDSzH4ZYieTU9pubnbC9luPllCBxTgRJC7AdyRJJtHucPxvLbCawkORl94MdOv2xCgpKsGgjsRGFLL5rzJD12JB72j20kzB7Y1vxbQQBUeLAEgx+rCex2xtyMqNOdYBlaICKbe7Ef0GLOCZNGRnfcnVM9FmPed8CeJZwuy6S0mZgRPz8YyrmaukDUCNt1tHzt8YS7B9D5k8o2tSwUoIZlB5yOjNFm6gxfadpwQ43llqMhpoKkeoA3iDFxbta3XCXw7jDeVoqCqShmm1PSSp6hgd1Nh/sRRT8RZtAYmDE8p9r2/T6Yy4u7N+caoaMjQpmvodCpAGhZ0lW6kiZ67+9sEuFZ3UPLGpFpjUdQNhFwNiLg7z95CpR8Vvp/Go63VYptpIIaQVJm8Dm2PXFFPjVZWqkIPxpsSToF9ibgGZj3w3FsFOKwFqmeFyDCFjoB7WPsIk29owG8QZqVpgCLtqPfbf8A30wMz2aq+skEqIMadhA6X6/fGXh3EDqACA/c++/WMarRhLdjNVy40oALjyh0uYUR/PG2oQr0xMNDAj6T2/hGAGYq1DZV0i3UWxHKCotVNVxIgX622gd8Q1/lopPKHPwyIzBtIak35dRlWXa+9ycNtcmVITqrT5eymzCSbNBwo8BJGZoztrII3N0bp8xhuUyNFwdJA5G/Kwj2m3fGEdGstk6tAn0grHXTTvpNomT9sZqglSAJ1qwmUFqmogAjtBEYvKBjqAE6laTSkwyRF4m+KBlz5UqIby4GhQoBUzbqD0EXxRJ5jkMkVqI7qdKOpYHqFYat/wCXth9z1FaikVOdGIKi8HV6WVgq6YFwAYJuPcdxHh4eatJOYiWp9RJEFSSS7MDcD3Nj6gFfPVkLIjsl/QDABuTyH02GwjE2atctFWT4iUrMl9dF20MRBYKxDSP3ysgjYg9InB3LZZfOzFOAVKvpRlWBpNvVtvFrxhV4PwCpXrLouJ1VGnYTeT+8br8n5OG7Lc2fqqTpLh45ehUEWax6bHFPGiP6IvGcmEzlSmh0rq7QAIBPXpNsQVPKWoAZOv5JFjO0bYK+M6H/ABSGmJNSmJCKADpJBgIW6D7bYW81mdLnvHX4xqsmEmfaNEtWj0hpJ+/fBHw9l/8AiRTdiBUBAZdO9iJDW6bfpgZl6wVg3WD98a+EZqMxSY/+otrCLjvbDaEnQ05ng720vT2gyHQyCQZAJvaPpjsFaueZHddRHMSBKjeOwj3x8xFI05MC+EKJTMVFax0sogiNQIO5B6YMVS37X6CwdRIAJ5WQSYmSo7TcDAbw3U/4qhp31G9pPK8zPU+/bB/PgpnKUQZgbTMsw6wG339sKQ4ADNeESKv4LLUEkgatLAKJMjaBMA9e2N+U4KwcpUemoElgranhWGoCwC+xMi2G7LUVD7ayJMlVJlHv2sC2r6jH1kYWGvdwIVB6uZZm1wJJi33wmy02iNDLKlNRS0DSsIFcASwjWY3eJkj3xZ55bMBhUsC5dPMsFVQsRFmLENNrDFlKtrYGGcp5ZEBd21KTFogTHz8Yvoo1l5xqLqJKbKT2Huf5YQj4tQg6bb0ls9+XmM8sARjFxPNzlq7XjyasCdXrLATa23Tv7DGpcyWiodUAUqg5V3bUpMC/p2B9sL3H6/4BFh5jhByk2Q80MOWJVv1wWFCtmKRbLvqhGAAChvUQPY3/ANMV0/7LM6Gg06c2ualuvYz0wRyuR8yrSUX8yqq2g8oMt77KcemVQlzCCWAuIIgdjsbHFePRPk2eYUv7N84umFoC5HrboT9rY0N/Z7nWuXooGWTDNEWn8p74eOMcWp0AjAK7vUCU0Ui5YECT0ESSY/XATxBwernaa5Z1FC7VPNVjUXktpYEKb6xHx7YqyAG/9mGaInzaIgTuxO39zGpPAGZUR5uXlYuVb81v1GGnhNI5XLJR1a/LpmXZTP8APa8DeyjGNuJVWzlbL0zSA8lKmtlc7GIgNYySf0wXYVQvZr+zqsxE1sut4kU46dcQ/wDxxUiDm6d5soN432OGvgnFHqVa1GqAr0GUkoCUIZRoIm4m5g43pldR1vveLRJIvPcW64TbWh0mJCf2cNf/AIkEco9LHeBPq2E40f8AkDSB/wAWoBMT5RPe/wDzNrR9RgvkOLVa4aplyiUQfLDurOXgwSqqVAWTuWvG2MHDPGQqZpsrUYeYp8tCi6UqROoQ11b22sYO2C2FIoyf9nKv68y8XutNe9pkHfFdP+yiiL+dVBjfSBewHTrOHZ0hVkssyHiJMWEdBc4VeEVK9YV9eedGpV2pywpBIWCpYMoJO8gEbYabFSI0/wCzelpJNbMGFlYYeqGJG3+5xm4r4Hp0aFSrTesXpaWXU4K6eQmYURA1H6YZvDubOZyq1KibuwOliFYAsutZvB3GNeZyYiojhRTdWRiSWIEGIET6W2/hH1HYKjz3K1SrqWuRVptvIgMo9jtP6YfFqKkAAGHg8xEagTspMdRvjzwUmDFHuyzTa3aRN7id/rhw4BnnqIS1RnqqdNQDSIIk02iDy6bEiNz2xhHo3l2bBWldlJCzp5jOgxBkbN9je+PsgcukGOURTe4YSpk9dXL8zj5l84WeYlddQT5gggWZYH8QJ+hxKr6CZn8O34p6GVItuN/0xRJ9eIJI0mVOkUyIYDn0leoUEyP1vGKK3DRUkMvmKW/PTLG0taWBuWJ+gxbmyASdVNRqkHWeqFTHT6/IxXRqqq8zKQEaW1uZgwDfY9iO+GBAUGOklWUCIAUBTsAQA0wROpR2wBLsc85H5CzQoidC3gNJEgEb9cHnen52kMQVIJ9Z9KtMXkbgm5iBOFngNQ1ar1CsytR7812PKPY3jCYIE+Kcu6Zt3pMQRFRQdvxBzCDa7Amw6+2FnMq2pa9UB9TSyxAI6bd8Mv8AaBVjMKl+WkoO/dv3iT98LtfMhpFtvnbtjVIxbMufdalT8FCoiY+Bc22/0xKpSp6ENNyzkiV6g/p3xZlSESYknr/TFQy41mBN+UH32/niqFZ6Bm80ure8CZA3gdyCP0x8wJzmXakVppLBVAJ97zuJHxf9Ix8xJpZm8M1JzdH+/wCxtDTv7YbePaZSqrBvUBB/dYkexHS07YQsrQIfmsQB9/8ATD1VQtkqO2laaMAuomwAb1WG8mB0OCYeMaFpgNqsFMEyCeV1YRC2gaQY+PbGfygYPISQkgoxhgQdO8zBM9gB74xcAz5OXEEkp+G/MF39F9yRbtbUL4I1qjLAYPB1H/mAWAhjvcmf0xmWfHp02ZSBTEkifKOxFm/uzyj5xcmWQpyimpsg5DAIkkm3qjf3xgq1awqrULFaK0lJVYZjNTl6bBex3JmwnBGo8B7MpGtxzSNmEyDvM/TABjz+bSjDOypT1NLBSouCECq06ou0C03ubFTz2e/aHiFC010ogGk6Ts5BuGaNiZG3fGnxdwuoAtVealoKVEBZmUAmag1bdvoPot0m0iHM0nnS4N42Advjv8HCaGh18F8IJP7SQSo5KUGDf1OR2gR8ajBBw40qkRLkjadPW/X9cKPB/GgEJmVAIAVayCFj+PTdT8cu22GWnU16TIamx1KyPtEyfcHvPXbGipLBm7byV5vg6ZkFKo1KZ2sQVJ0MpHpb3+mB4q1cvVpU6lQ1qdbVSRmjzEYiYJAh1On1QDMTOCOYomrph6lHS7EaSoYwCBIaRp3aCL8uKMrwMealZ2q1mCsE1soCE+rSqAAWkTc4CWWHLgsWerVII0aeUDRuDGkGZm++F+tlGfidVfMqUiMqt00SRrax1AiPiDbDNUQAegrKlRebrM/TFC8MT9oOYg+Y9KLsdOkEWjpuD8zhFFHDOH08vrADkudVRiSWaNiT1Nvv74nmMn5aVaampzB2nWWguGAMu1riYBxuejvy3YTubABRG3e/1xjr1jCqwWToeS5HIGUkbXJGoRthDBXhrOJSyKiofLah+HWBIXSyE3N+sgg9Z64XuNeF6T5qk2VcjMVn88srBlRFBbWB/ESu5iRAw5cT4NQqsHq0kZvUDqIMACLgAzN/bFHBOBpSLGnp0Tr0GNQ1bjX6mXrDTHQ4q8k0E6vDwQjOuqooA1liu/qiCYBYTHxhNyvhunmKnElIQVUrA0nNypKyIJHMhIuDY4cc3l/Uw0CCvvYkD6df0xlHDKaioymkrH1uqjU8977jYfHvhphRp4DxNa9JCVRakFKq2lHUcwI+Rb2IxbWqQpk0xACgk3ETDSfpjNVRxqZVVjAUkpplRsSSdR3J22nAfO8fo5cRqXM1QQppqBAtCnUJCEHcsT1gbYLCivxNw1dBzSRCgCtqPq6BgCBcfQsLASBgFkc4yNqpsUaNIYfmH7pHaepuOkG+M2az9Suymo2rT6UGydj7t/Eb9t8VO9R6vlUfxKhFyPSo7v8AuxM/7jGD/wBP/JssLIzcK4srlkCKalMFqiaV0gNuyDfaAALk3Mbk3w7JFC48yodVQRqpqAIVdOk6QIttfAPhXB0ylMJOuoWPm1hAgmORpPMpBn2gmxjBvVpMH95gC1SByqoA63m4MdL4sktqtVJDS6AByYCbiNhBsb798fc3QsEIeG0qTybG8XE/98ZMw66Qy+WTCut7Mb6x9R/PFNKlT8z/AKZOpu5EEAmAf3Tf2jABDile1ViT+GKi3JEM3ulgSAkAj82BHhuFUk2DMqgmdluRbcdD2xb4mmlTSnYFyajkCNj26iY/9mCGRVadBFZgEVTUcyCJibHdSL29vfC9h6PMvFWYarnKx3CnTYkiEEddxufrgPqMk9DaemDrZ5HrVKmn11Ga97XsQIxgrVXvRCi7T8Amf0xvZhSMS5jYWOJCrzTbcH9I/wAsbWyFGmXWoxJKgowM9DYx1nvgdToEOFYXOm3z/wB8CdhVHoPEVh+UQCAeU6R+n++mOxXxlA1SRTY2APqPf96D7/XHYijQCZikoMLAMSD/AE+MMnhLiKvQIcgnL7qxJBRpER2G5t0HzhLr5uSPbrgh4c4jTpVn1+l6bjcgbTBjeYj5jFtYITyNXDqyZWvVp1CYblkLJJPoCjfm1fF/rg+lQPKsKZam3MpXUZYXJiwF5tvGAXHcmaipX3YKGmeZlYmCABACW5v4vaSb4VmhVp+aORkXy3VQFF9iJubmem7DfGK6Nz6uWpkS3kiFDNpQ/kNj8MPtjqlTTmB+GoGrU7im06mCgKBExB1T3GCDZYVTBNTTZSDA5VB2gb6iPpjqjtchXPIXmUgsANBEmdh+uARjahcwWaIDjSwRiJVZFyLr073nop8Z8LuAxy0S0+bQaBJ6lf3QbiJ7X6YfChJYBWEmmJLAGZB6bwCD+uM+byAeQFaS7hSahWOUyQJvcTF5+mAZ5VQYgaAfLdPVSe0H+GTI/wB2wV4bnHpmaLPRNpG6N1lgeVh9Jwz8a4bl6xpJmEnzB+G6+pYBJACC1hPUX2sMAG8LVqNMmhUWvSA1HUQpUSeUEGCbG1on3wU/Qf0MU/G9XUPOopVAO6EKbdYYGD/iAv0nGrLeMaEgO1ShLkgMraQpnqNQmPfdu2EivmHpGKuXq0yCdRiR+u0bYoHGpnQV2/NIt7fXpH1wXL2hVH0z1HK1KVcRRq0ahIe9mNyIJgyD9P5YnnqDG+hRqSCFgxvtOncH22648xq0JBJVGMTMmbkzvP0g41ZfMFZCVKtO0QGYrfeQZWPaMLkh8WehjLiQpWmrVBsVut9gIA2tP8PXFea0swHIoYAwoiNJBvAtN7T+XC9kPGdbUutUzABkxCNAEbyVtO0C+Np8b5YgmatQkR5OmGBlj1MBRaCWIv8ATFKnolprYwGu1aSqqVYFSRsIZgL9SZm0xA74+Vc1TohzWrU6QYwRZSIB2LGTPx1GEbifiyvW3YUEaxSmeYx3Yidv3QMC0p6WLQD0Ym7GSLkm/wCpwnNIag2PtfxplbEGtW6HSp09e+lT/rgdmPGzj/lZcKY0lqrD6EhJJjb1dcKdTiFNReoJm8XPXtJxGjmalQ/h0qlbmg2hd4F2t1++Fyk9IfGK9hXM8XzFeRWqkqRBWlyLF94MnrucYIWirBiqL2/yjr8YJZTw5nKsa2p5ZAGHRmsYPsDgrwnwvl1LMqtm3UrFRyCoYG6X5do2nfpGFxb2x2lpC7kOHVsyo0KaVEXNUjmI6lF3Nrzhu4TwVMuhXLqepaqILMYMae6n4jeJ3BKox1ElTCuFQciqNpFzJmbdL/XFtGiYWEaNd5c2Cg262mYj2xdVhE/rBmRRSisKehivmKBTX1QwYE6AWjUN+pxooqEMKGUKdX/LUSrQSfTJMyPpj6yizKD6qoE1WAW7Ta4G32x8Si5nVOjShH4hMqJ1gn+IR16YVATemSSPxhBhpZQArkxZDMSBPsDjIMiWrS4OqlqE+YS2klSIG0MBBHzvbFuZWF0lFqLJQs1UieqgyDa8fJ98B/EPE2pfgbM93tEAACFYb6o+bN3wAZTV/ac1LHUiG0EAkLMAAkXMTHzgb4x4sEohQ01K5JqwbGDBBEcrAgJECykXwZyrjK0mchi6IxbkmGIBVSdxyxcW5zfCPm3FN0qVFDmT5gPUsCZjY3n7YcOyZP0CqNQ7iYGN2SzIAZzuRv1EdPr/AJYzZulrqTSQoHPKgM9BNun++2Kq+Wem2lwVaNu/bb4xrhmWjZmax1IWiVWJIHSO3uTfGbOVjUqgidVgIsZm0R74oevtaIsMHfB/D/NzBqNZKYmTsG6fpczPQYehDTw6r+z0wjO1RtydQNzuDquCCNvjH3GJczUYsz0yxJMfhk2FheR0E/XHYzNBKLaiAOpxtLUlFMaSKgI1zt79bj4xPM5sLTSnohgwJboYO4jHZyupY6xJ6Hr9sXsjQ4+EuJebQKgBnpQpXrUQk2k+lAJHyB3gzyeZOTzA/wDSP5twVM3E7spP8+90ThPF2y9YOCY2YA6dSk3EjbDzm+IUswAqMWDLqRtJ0UyPyiBMkWIExE2xE4+0awkNNVAByzzx5bCowMMy9Rb3Hx7HF1dWmwVZdFJLEkjlJUW2I1C56nCnwDirUNVCuDo6gxykwZP8B3+4wzUqsNE04L6i0EqTp9jGqY/nvIElFmagBNQprLEXbYkNDXAmP1uMZKVWmdzRBLG4g2pNHVt2Hv164vpVmdRcXpsQQhnUY5dyRsfcYozVZ1dQrEgqqk+WxMK1yABFg3/bqhn0hd/wxH4h5Zg6VCqD0G22+K/KBkahywVPlsDrcsSpK7ASpje4JxoWlrlvMYhiDqAvA0aQRp6nUdvnHx5mdbyCLAKR5kADpPUb2+MAyFTMNqXTVLKXEqaZhgI1GRcad+1sB8xwuhVktllb1EuqMCwJYKRCiVAg7m0bnBcQZ0msdIKpzAQZcPeb7Dftj7SC20mppqABBNgqxr3Mj63wCwLma8GZYAlBXomFEjV1MEkENaL9PnGCp4FYOXoZkM5OmKiidhvHbfbphuzVYAAkVSCNZKm3l8xUG89rDEa9G51qxKnW3OYglguxuQFFsFipCBWrVaNTRmE0EkgODyMRazbRjb5g0mYmLtYg4aWy7SadUI6QEKuwcrMGV5RMyLGTZYPde/8AJi+ay06ynLwHFNmIPspIEhTB5t7TGJcUylJowZClVzAbyEGhfXVeY+gF2gdu2DeU8J0gzftDVMwUJV45Ui2gwpAgzEEzPwcGK5bQAKLaUYBaQZVsQJU9xc29uuPlLKMdMUVpozCVapcBd1MA25T7XxSpaF/SrK5H9neoFyaLCKoMpcsxAPdQRM3Ow6YJ5hnYAMkAkKyJAtoJAFzeSL2titcpTlGWlTLFmmT0UEdjebi2IrQEAmlRmGYy/q9MH0WiRhiLWS4Y05l3Bio25NiRtsIJHfti/LuGIGgL5ist3MkiOkdApv7DA7Nl1TSRlwAkNJJDarSICmQAfocbmYFmSaEaVWAQTctMbfphDK/KIBACEMA41Od1CgxC2JIHwTiypm0ALTR3FSNczI5liLmBMdziH7TpflNJdTACJNtJOoAReRBHti1a5LavMVdVTcITOhSve8/Y4YEDlKZ8xFNEkqT6QTcvex6f0HfFdRNPmNNCzJB8qbEoD+fb/XFuWBGg+YYAqElUsIZQem0kx/dxTUzQVPNqO4VQqgW16gZGoQN+x+T7IRDNZ4U6JqVQg1k+UirytYDmWTEgSbmAe9sAuHZY1qhqVIaI0qZ0teBe5VFMfy6E4oq1WzVbW/KCQpIBhZFlPYmN/aTsMffF/GFy9E0KdqjCNIsaa9YPuJAv1JwJcmDdFPjrxCBFCkQxkNVPuDOkkb3ue0AYUXzeupJHKIMdJH+WB5aIEYto1YgRIF94/wB3/ljaqMG7YU4nV0AEWqBgQ3Xbvt17YyZ7NVKhD1CNQAAtFpO/Qbzj6meDNJiwMSOuKq9WV2mYuen/AHwJBfor4nkDRaGZXntho8P5VqdBQAQ1YhjuCEEEns66endvnCqaAPKZd7BYM/Aw85DL1aahGY1Cwlz0WSAVv6WB2PW8i2FmsjxeAic0EJDeZMybT/K2OxnGUJmVYwTvVPeRuexGPmEMSc0ZEH2O3zjHVrTBxLNVybk3nFAoMxhQSfbGhmRLT03wf8M8ffKOCLoTzLH6kTsw++xwEycAyTtt8431syCJVb7E9Pn5xLfo0jFVZ6FmMlTrUdaGREowkxtCudyPaOW/TfJwzibZdvKqgFVkXnlJ6qB6l+Pod8KvAPE1XKmEOpCbofuV7NAicP7ZWlXUNcoSAlRSAqM3QDcjuDsT0kxlKNaNFILpnQNJV2dSx0sIJIElzfoO/wDoTEMuiYqEAOfy2Xmty9eUWGFamK2RYlYIaVBN1e/Q7qTbb5uAMHchn6daRSIps3KaRJVbgybRqbfb2kYSyUXrQOlgRVXlEgkdzoiDFiD17e2IUEALLocmxJLg/iSIJ5t5j2x1WtdRUV/U2o6zpKgvFwdhbeNvfEstkpdGZNWvXY1DcqSRaYgAb/GACRon9x2OoCfMiGiWtq2I7bknEP2TU4C04W4VvMNgDDiJJ6fHxirKUgSqmmq6qJIYmeYFRsVHNeZxKhw/ShlaSzR1AKLqFA1SepJbt0O+ACWcRjC06YggAS5WAs8u0CbRBxnYEgFqaNCM5LOWMAGV9P8AECPjEXqgjzHSlSpgIwJXqvMQpPKIki4uQYB3wtcU44gqEUqOoaagDPyltfWCNViDEgbbDAA15ihTUKNNEXEmwIDvHbpK7npjNwqhTbn5IZBrXRy8hABJPqjvYe2BXDeKZZmAFM5arrTQJlCSNOowQswZIYDYdcF+IcS8lC1TmYkimByBiSCCtztAJB2F7zcA402LARTVdFSCbAiQNvylQBufzHEMpmkZiRUoO4pLCBZmdWw1kz0267YVKtV31PWZW0HUQbiDaEpkxMgX943wBzeVqqxrGk1MG8lCFuJG4gTuPthxVhLB6bn87pDmoiJzU12lCVcTpaPfZgDywJxClSAqVIfLsTXBho5BCmZ/dIW1hvvhI4B4vqUSEq/iUhI5r6JtP8XW3ucegukEgsGpVFXQxUsTe6gggEQdSm9pHS7aolM0VMwNI/Foiau4sJUDbmvJEH2Y9sdScfhlaqHXXJbSAej7cx5SR/8ALEs9XPNTWoFIqUykIYIJQk9iPUI7DEX4rDAGonLUIED1SAIUeYSTzk2B9PTCGXUc1sGdbVHIhWsZYd7iJ6DFD5tgVBqXOpzppm0ETv8Alu0k7d8WUahM1NRVVdgdekRuCYG1yDfuLRgBnfFJVitEqBBBrG+qZIInseptvAg4Bm3MZlaMmq+uoWLrSWNMNGogwCDPNJ2IsMCaWXqZuprduQEBmiyx0Ebm/wD8uxGI8N4MS342pVIkX53I3Ck21AQdNjGwwX4pxRMpSJcKp2p06djrWYJBN5ESTYC198KmxXRRnuJ08pQNQKVsBTW5Dk76v4u83AUR1GPMq2aes7O51Mdyf5D2A/lgpxfi1TN1g1WAOipsJiYDbsbTO+IZCmvnlTyzsSLyt+nfbGn1ElyyBsxSKtB6YgSRg5x7h2kT2E7zyn6dDgXmcyhpoFXS4s3v/met8OMrRnOPFsoB+lsSevYCAI++M4bE6FIuyqvqYgD5JxZmMnhThOpjXaQlO6xuSJuJsdPbvg1lq/mMTCs4NSTfdQAFI02Ite49XfGull2prTy6hdKAatZ63MSu4JE7dt8YquW9TaaQ1E1LXuoAKmQN74hlovaqygTSDSAZUx+vLvjsCs9XNNoRhpI1CV2kmwhdsdgoBWcE4sy+YenOiL9/6Y7HYt5IWAjw3w/qQ1KrR1VQJ1Gepm2NWdy6KmojSs2Ajr0+ftjsdjBttnbxUYtoFZOoPMk2Bt8YYOC+IXyznTzU5IYG4BO7qthqgR7i2Ox2NmjkTHyhlRXo0jSc1adUFdLjZRuVJghrDuJIiAJAfifAwUarRlo1MaRiQFi+on3mL747HYwls1TB3COMVqLspJdVGkqxkr/cMnT9xt2wwZDN5fMOKS0/LawRCoZYPqM/QncbdZx2OxEZNujRrFmz/wAN1K4FKiFJUKQtzos1oGkEIepO+IBBVVtJpBWcgHQwIJQh+uwGqB9cdjsVZAm+JeNAVigQMKNqaKWCBgBLw2x/KANoN+uLV4HWr5YVx5QDK7FNJH59IAMmSSNztjsdipYVgpMD8Q4bVpO1KoLg8wJDAjbfqP0+MQbMVW0I7NUVBpQE+mYMX6Wj6DHY7Eplp2rGLw7wsGvrcwtJZUwGGtp6NOyg9Iv0war8BqKtPm1wYNMgFQGWFiWElQ2kBiwGOx2Ic2kTJ5PNOJ8EenVqUwvpdl3HT362649I8LZatTydNtKLUp1NF5dvWUI9QAXm2B6Dtjsdi5+RpIzQfXh1Zl5qop8o0lACRpkyZHdugO295wIOZfRFOhqL0+cu4IDXkqdWoySTNuh747HYz5uhpgdODZuux1lnPqMsoXlG+lTE/TDHwrwqoXVHM11cgcpE+lZI+px9x2L8f+ssJSYH4jxCtRqFKWWZ6SyVUugHme0tIQEk3vJJEYTc7wrP138yrTZm2u9Ow6AQ1gMdjsdKSMnJs15HwvWCHVQ1M35tSSp9jq2mPfGDMeFs2rAimSRBBDIIM7+rfHY7AlkOTSGBfD1Ywz07OskBl3NjN/1j39sLlfwTmQ5ApHT0OpP/AOsdjsRFUayleyqv4JzQNqZP+KmP/thl8HeDa1IPWdIqbIhKEMpswJDGCSRfp2Mxjsdinoyew7/5cqgSaaFlEG86tWnqTIi4A7DGKp4YrjSDSptpAUmVEz1iPb74+47EJhZVT8KZggBwCRYeg2G25x2Ox2GFn//Z"/>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6" name="AutoShape 4" descr="data:image/jpeg;base64,/9j/4AAQSkZJRgABAQAAAQABAAD/2wCEAAkGBhQSERUUExQWExUWGBkaFhgYGRwZGhsfGxwYIhseHR8YHSYfGhsjHxwfHy8gIycpLCwuGB4xNTAqNSYrLSkBCQoKDgwOGg8PGiwkHyQsLCwsLCwsLCwsLCwsLCwsLCwsLCwsLCwsLCwsLCwsLCwsLCwsLCwsLCwsLCwsLCwsLP/AABEIALcBFAMBIgACEQEDEQH/xAAbAAACAwEBAQAAAAAAAAAAAAAFBgIDBAAHAf/EAEIQAAIBAgQEBQIDBQYEBgMAAAECEQMhAAQSMQUiQVEGEzJhcYGhI0KRFFJiscEHcoLR4fAkM0PxFRZTkqLCF3PS/8QAGAEAAwEBAAAAAAAAAAAAAAAAAAECAwT/xAAjEQACAgICAgMBAQEAAAAAAAAAAQIRITESUQNBEzJhcSJC/9oADAMBAAIRAxEAPwANUTpPvihRv2wWr+GcxqjSSZM6VMCI6kAGZsFJJxpy3hNZ/E1MIm7on73u0yI/XGHHtnS/JekCeDUvMzKTYJLn4S/T4GHDjWeOYSmF5S6XV4JiBPtu0X2PxgZT8O6GPlpIKaSNQYEkKSWuDAmLReBfbFud4nSyaww8xjJEWabjeTpBB0zvCneRhyd0kQu2Z+MeC6YU1KdXywLkVCCl5iGsRMdZmbYXKXEjTQ0kAZpMvcgiREAgHp1/THzivH3rldT26IAQqdgJJJ+TfFFJj+Q8w9t+/wA/XBWMhyyTq5l3dmqMxZ92bqO3sPYe0YuqjXThtQCL+HcQO82mMXpxxoCFA5JEBbyT7QZPtgzkvB2oeZmXWgnVF9V7wbFVkdpPtbE32XKK9MW6PDqwdU8p9REhQDJBO8C+GvJeGqmgtUIoiYgkBhvPqsoEHeTty4M8OyukMcuvlLF6lQks4gxCSdVpvEfGC9HhIDBjNRxuzQ2zCYAOlTEiLix2jEudiUKAOS4JlUINKga5n11PRO4ktC9D+XBL9nrOoPmLSRVstIAg2JHZZIJFj9MGKdDlBMyAP3vc20nuZt+UH2GOVSF0jUSVAB5yJ0xJtb974jE72VrQu8e4MTQfSalWrsL6tQ1c3p/hiTt9sA+C5QKrNXpl21FQsrygDcS0hg0bqbDD7qE8yrN4JEkRouZW2nfc+oYqbKgsvKIAEhtMAEyOkTyAGPn2wws8+bLirLU1bSJby1BaImZJuN4JEDbrgt4az1GmGWoiMKgGmoyq4WbAFSJCfykzPRny6rpgQsupEGw1Ce++lQvT9cZ83wulVKswDGFkqdLwVLC4bmj3B73iMOxYAfiD9kpUQaL0zXUrApnUG/e1AGAIvNunvjZ4URa9Goz0xBI0yLaoYvpO5EBSRO5IxoHh/LEgFGYlZUOVInTqglFB2tgvoCKigBAAQBzAKIBG38M33kDDwF+jFS4QmmQNJtBpuRfSSQbkWIn64qqcNqLOioXuBpcSbiRzKZ2Oon+E74KVmYapWQhY9RqiBax/KY+ZG2IvRY7rO5k6gABy7lDHKRHY6vjEUOxT4hwQO/41CQBvT5p6AyCHCz0JvAi2A+a8IIyk5esSwmKbRqJG3YiRJ2OPQnyclpN7wwgQQFFjAIM8wPtjFxHh6vqNRQTeDNxExtFoOrrMfTDTaFSZ5TxLgNejzVKbBbc24E7T+6bbGDi/L1UcL5raio0rI2HQQBLY9BrcOrUzCN5yAkaHIkC0wTKmw2I2O2F3O+HkrS2X/Bq2mmQRqsNheL3kWjcLh872CjxANSoKxZVVaZjlt6vpMD6YlkM+2WaVlSPUAxKtHcEwRP8ApjuI5ZqH4dURUJ1BtwfcHqOxHvgZWe5JIPuMaRWDOcm2eicK8TpmBuVczy6jqBMem/NfsJvcd9Oeyi1qboWMMrgXLRcMpAmDB26gMBN8eWNSaAwELMA++GzJeJ3VlSuDA/OwBe4ABMWYDY9SI2IwqrQJ9lp8CQY85/YinbrH5uv+eBub8KVVgozOsiZQhhaQdJJkfHbD55qwCwW+19xEC9pkkD74qqUwLSJkxDRMQD16gz9MLmx8RDreG66jUND9YmG3i4MYw5jJVU9dJ194JFvt98ekVFGxMG/WOu/q/wAX0xkqV7kSVuDP16Q+xjV9Th8vwM9nnPmj5+2OGG/ivD1fmCU32BGkqd7yymeovB3/AFGVvCpiUY0+hDgxPUSB/Q74rDDkwIVx2NtXg1dTHl6/dbj7fyx2Cg5o9HGTI0y8BQdSgAloBuSDa7Tb+QxwhTMEGSIMx03gHaxt0PvjS72GzC/eLKBaReSR+gwrcb8TtTqOiKHYC7E2VovaLwPvPxjPLKtI1cZ46lBdJ5mZRbqJ6sYsCem59t8JebrGqS9Rpm59trR7CwAxRmg7RUZg5cy15aT+92JxGrTZG0uCpiQD0xokkZttk8ujBvMELpMraft8d8E+GZCpmGZSp1OwJqEkKgP7wQHeY+uN3hrw42Zh2lKS9QJZrX0zv7tsMN9NQ48nLxTpJ66gHXro21NESYkxO0TE5UVGNmTI8OpZflop51e+qoQFKna9/wAOCLCZ7mbEpkuHknzXJqONUBl5VO9hqAFrybXBjGvL5VaS6acgXBtMsGVZJI5pPv3jGiqrSextYETcKL6e3X4xnvZrrRhzPH6dFvLIZiIkgKN7ieeL7kD2xRR8UK06UaJ6kbz7T7/UnGPxBwepz5hSSd3pMJkLIJRt5CgGDvHScBVsVbcFtOmY9XpNjuDF/c4WboeKsam8RKY/Ck2N2EbyPyRPTFA8QmxCxp7uOvcLS7Er9+mAtTJixIsRAuTcfXE6GQUydKE7gED+uNfifZnzXQW/8feL00EbSWtMhdh0B0+++KKviSo4KDQgIjUCxIkEArLgSLrJGBg4fJJ0qB8A/wAsSfLgrACk7aQt/wCWH8T7F8i6CQ8SPAXVTFrE6p9jJqdPTtj43iZ1EDylnsfYad6mwuPYYy5fgwCXgdgR9sQYe2pV23GD4n2L5Pw1P4iqP+ZVkXAgkaomDq6AH4n3xCrxZmszgATbSPzzPTpAHsCRipXbcEjv7H+ZxdlFJUllBJ7n+vTD+L9D5PwtTjdTcsvvFP8AeF/yHsMVNxtz/wBRoMyNC9Rf/p/7g4jWr2iAO8b26GemOy9YOJAjpcR9cHxfofJ+HVfEFQA/iuPfywBt/wDr72xmzvFKt2aqwX8x5QLrBNlHS2LMyByhgBLgHT2ALD7jGjheRWrWBIBFJBUgiQWYwswYtc3jcbxGMZxqVJmkXasMcLzQq5ek5JJKyZJ6GGJBaQDOrYdMV8RyS1RzCCo9QnUD3J68umxjfpbBdY5RLmY3FhIK7REgiI9xjOaPLqhieXtMEaTNrwbn6bkDDYIWM0IApZpA9JiYqX3Pci6sBeBB6nVhZ4r4ZbLq+iorUmA3AZlHTVG09G2OPQs5lwwZWJgxKsPUJCfu2MjcXv74C5ui1BSeY0TIMqJSTcX3T3IhvYwcCdA1Z5/VySFBcqdmi6z0/UYhWrEgAmCI22PuPc4OeJOBqq+dRI0GNajZZ2I66DGxuOuFhQSYmL3Pb59sbLKswarAd4B4sNCKdSWpSIIJDJcGVPUCJ0/yw45KsruK6upUgLqDGGgyNQZgNYPS0T1x5zk8pLNKiqFtAaJmYIP0++NGSr1KChlZhfnQ2BI2n6b/ADhNXoadHpdTMNYWNhbVBm8D1bTbp0xkemNJ3iBpg3ssrsd98U5LiQekHWdJHLJ2IN1MNNm3MbEdsCuO8b8mwAd1jqQq6iSBAMk9/n3xBYR8lBJFhtBn2P3Ux8AdsVZiiNmloJJHMQYIjpflbCoviSsOYhDfbTA2jcGfvg5keKrVClgELHl5rGPyydjaLzPLh1QjYcnPQ2tabwT7XOPuNdF3M6YN7k6d4H8P0+mOwrA7xPxdaADIAHbVo6xPqe1rGRfefbCL5gIb33kyT/qcXcTzLV28wtqdj6ADygTA+B2xhzWWemQri8T0ONEkiW2WGjrgTA3t7dB0wc8PeGv2ksxUlVtqvcxMDu3zYC8HYiOH5Ko9VKKqVZzYEGYO5PtF/pj0XyYC5OiYtvadMSztazMdgPyx+8MTJ0OCsppUFcCjTOjLUoDEX1EmwBN2nuIF5jbDDl6I0JpUKFiwIgXIO256yd7TtinK5YKoSmIRGiTaTHM3qEtJAiI++NNBYA5iSQCRqEbgW5xIkGO+o7YyNiyhS1CSoMwTFtp6HeDee+INQJBlTBi0TssGOXYEj6ycTqDVHNcBTdlkgPeIqdbx8dMSydKTLACQs7Wu07MRf+mACPEE0U6k6bU6hNuyqCfTtP8ATCI9KyWmGpgmPcT/AJYbuLsv7M51atSwGlSPxHAty/TfbCvUohmRVEfiT0EQD/UYP+kHpluarCNAWRO8kjp7fTH3KqZEm2xFzHbEndQFSQGN4tO/zOMLZ5EqmmSwNjPQzc46znCbU9GoO1/iInFQphIqaiY6Rv22xJkEdZ2uRiGXy6GQQesG/wB8Ajkawkkze5n+uNVMsditu8YqXJgXECNxf7n6Y+NWANl1fY4AL6zMFNxAvMf1xTSram0myxv3/TF4cMsHlHsZn5xlqUgulVMg/wCHr2w0IsbLao67xiumw9J9pxzUyrFSSAYuDf4t0xOnpY6QNhc2nb5wmMhxFBpWNldTM97f/bFnAaQNcpYhqbxP7ylSvUW3kYyZzLAISCSQNVz2v9bjGrhTkV6TgRzgD/GCvcH838sc/lVSTNvH9WNNNwGOshQZKgESPSRYsbntebn2x8roCN9U7kEC06p3P5uX3mMai55B+bvzE8rR0aBZomeuKqlDTJmGYNclry5NPd+k/Qk7TiSjHUywgFnnQZF1953HcwPjuMVNSMTpmQBAAZTY9llpn6/TG92F21SBqDCTFoNpfeQf1xTmKm4BUENpAJG2kGL1B0uPphAKVXLfs76wD5LmCpmVJGxkXBvtMrbtgDx7hPlMK1K9OOaJ5ZsY6mmSbE/GH2s6VFaYhiVYFkEjp+cwCQSI+0nAag4pHyGIdHE02gFSH3BF7H63vscCfFg1yQjNWQGQImzabA+/YnGKtXNhMx13nBDxBwg0KmlQdD3QMIYAmIaYFjacYqnC2V9DlU25iZW+0kd8bpowpm7gPHvJbSxhGIPWUYdRcWIsfY+2CXFqOqrVLAsrFKgGysCAVuDsYKz74XcvlBBZgXUSJQ7EdYO4jBjh1GpmEVSZdKf4YjdVJlZ6tBBBPYjEyXRcHWxppUkdF03UjlFwLxFgumx5ThY4xlVo1IA0o4DqJtcQwj5G3vjsjxQ0pDXEmx6N3Fu99JscbOK+Xmkild1LMBsxFtUqfcggLOxxJf1dkuGZdK9MFngpybkSBcflPQjrjsCclUq0QVCqZJN2g9Bsbjbrj5hktFdRBEDlDHrv7/8Ab3xDM01VbNJmZ3Nv+2IPmP1mx64u4JkBXzFND6SZab2Fz9hH1xqZjbwXIqlP9prSahXl1G4BmLH8zTt0WSL4OcHy2gF2tUq6WYmBAJELDKZJA6dIHTGXN1xXrin+RJdtx0EAgzCgaR8E4FcX8TtJWidKE+sAB26WgnQsWtvE2vjn2zoih3pOQpkRE2iSIIPRAZgjfecX02tOrYwI1H8/KDbeTH0x5LmHzFKH/GEkEOS6zt1P0+3th48IcRatqDsGZGWXJ9SFoG4jVynsOwucOgGLMUrgrqImSSCSAPTuQfVMQDfp2mvIYvpExdhsAB+facfcvpMAhAYFgUneZiT2tbvj7UVegBPKYMfnqT+7I/ywhAfxTUIpokOsvTE308qljA1HqO3TC1TqAMNTQApIJ9yAIHXrbBvxJ60lhfzWA7XUdLyRef0wt8SoeZKiQQqRvb1fYz9sKP3Kf0BtYgOXZgrGwPpFtgN7+9ha8Tih5LEKS0QdZ5ivYT2xDiNNqMFySCSbEmI67fAxOgjKPNGllbsb+4IiQB3+Mb0zC0bK3iOolmUE9xEk97i20XGM2X4lXqOoLMskCNgZ9xv9MU1qg0ghy4B20gAE/A3tse2C+RzKBgpeGcrAMA3WBEfU9LzhcmOgSmergwtSpBMHmP0n3xZ+wVGIJZiSDuZt3j3npfE8jWTTqIAYaLztpHKY23sfnEv/ABOOXUZ7yDB9iLMp7YbbEkjG+SZTqViYJAIPQfrNoPa+NKcFZxqblsCAZk+5vbfHUcxUVmtptqKtsPcd7na++JVOLsGgkj2iwFoF7R74M+hYONKpliG1llB3BtB3kH+W31wW4dx4VCS6m2xFva87j3FsZw/mqQQAIG3f9NjYj5wFzEioVVZHWO3+XtOBSG0OPmlzAgSIM3np9N8ZkcqqsPUihlPcpBH8umO4fW1ICQZK3PaLf0xCggCRP5nU9JEtv9ItiPNpMvxbaH6vUU3lRc7lbahaCUMfy+uKUrU3CMGAEIVjRsf8Hxtijg2YZsvTYs16adWJJUwbgk3+FGNoy3Ql2H4gEip1Mr1EkC0x9cQUUPXAVgTET2uVYnYp2+cBOL8QFAFizkyavlgBQFJ5SzBZAJAGkbmSNjg1mWLK8h2BViCPMH5VBgao6m2E/wAS0TUrZhQG5yhgdQFUrBgiZDx3OENKzNR8bO3/AEQFMj1NO5gz+Y3vaJAMYIVvLzNMimCj0xqWmIt3IizKRFxfV0xrpeHcsaMKgAiVdWM6WAIZixAMEQQRt0wurlGpMddRUZGJDRpGr8pGo3WPbYntgZUVf9NuaormqBU6g6zcSQG6CAsRU2MmdV8I+TMFkIIvdY+hF+uHrK8SpCujSoWqo1zB0sd5mBIYT2vhX8Y5BqeY8ybVDMrtKwG6RezCJswxcH6Mpr2DqXJqAPKTb5+vfEcvxFqbq6mCpkfPb4/zxjLXx8feBjWjEfalChm6a1Y0gyJBVXDWsejBRMCBaIwvcQ8J1lY6B5i3iLNEgAx7zaJnGrwVntFRqLCBVgqb2dbjYjf57YcK7UwAKmkL2d1Bi4Ij+EkHfb4xGjUQaKNHMz6usxIi0HUCcdhprvlTBhWMCT1J/iIAk/6Y+YRSS6EuigMzODnh+vRphmedRkAASQIntFzA3BwGqqQdO3S23+/bBKtw5aSjnDH+FTFt+YwDfsDi5aJggrR41OsaCS7A1DIBK7sBO07TOxjG/gOZo+curTTfemHEBmMiZUkDSASOpJEXwsZPNVNYUKGJO1vueg9zgo7htUARJVmHMP8AD+8OoMDpvGMWqN1Twg54lzoUeQp0nlNQfBlQw21MYPLawkXGCPhOmKdFnaxc6rnTyU/Sfq2xiCDbCblGevVams2BZoOo2Akydyx3PQTPfHomWysrJidNtPmhQEadMbae1u9ugCW8UaqB52YloloAdjOkLJ9Mjm1CDjQ5AazEy3TWZ0pcT7b/AK4qRrRuCQL+YZkajE9D/Q4rqPC3gQLs3mAczcxJYgCL/bASLvibMTWpoVZopjeeXUfi3pwMy+alnOrTLARPZR3+cbuI59K1ao9NgwDKgIct6VBsTuJJ2tjDk6ZYkk7ux77EgXP93D8f3YT+qNQpKd4InaCRHvj7pT2M7/76Ysqoqid9rd8U07S0QO3bHQYADi3DFT8SlY+3ckR0+3vbAx6VRRrqMwcEGmBf7jY/7jDJxSqNCxHMwgfrOBUr5tOnNk5mb5sAep6ffEPZS0ZeG8PdidUnTumkkm4gAe/9MGsnwWS+pGpeZ6Aeq2v33O239CFLI63ApkKbFnNhJkfrCn6Y3ZvhaqZFQVCIABJkWk6bwSLRPb3wnJJlxg2gMeCuC/m6bJ5axMuLEmPy9sD6/h5PK1GpqJDEXFio5VuJ+dumGJV3VyWZLuC0CoIldMERcjl/iHxgmmSBirTQBNIi9wAZsI0lidx1Ei2E5dDjDs86yefNOEYFdNhaLf7v842eUHViDzDcidR9iI/l/TBTPcKpVpUQWVRDr2k2vYxte9xgBmKDZepAJIIlW2mO89Aen6YqryjPTph7huZC0rDV0K7FTJn6X++NOV3eOjAz8qJH6gnAGpnJVGUAMSAT2iSfkHBelmFq1G0EgFb7jVB9/wC99sR5MwKhiQ2eFiHpaOq1aizE2aXF1Imx6k7Y3LWkvcsyskroiCLGZcyIYTHXAfwlWH4ygbNScGJN+U2BFoWPrgtxRkQrqABqMyKfLvrnUO5AMH9MZrRb2WrlhAECG1CNI/KTa533nvhf8TUhMU4NZVugiXpkgagJgMrG0XubXww1qnMoIAlmi1O2r02JMz17EzjG9DWRqBAXUxsgOmmApk073J/SLYYJ+xTyHGmpIUUyGblBE6CTzsFtqtMoet+84uIIunzS3+JiSWjuTfUP3RsBgVneOu2YeqR6z6TblFl+sCJ9sFiGRuZWpsyHkYepGEkGfUpi5F7RYjEtNbNU+tgCpm1flF5PW3ToSRinOcGrIury20NJBAlbb7SB9cFBwYMCaYBi+kxqgyOSf+YLidmEix3xsyObKpoSqQDIEGID2azg2J029sWnx0Q05C1lqKVIAv3B9Q/z+mNVLhOi/qn/AN3S0dT/AHZ+mM2RyyqCWPNJA9o3Njgs2fckADUV/MDBAjrsCTHSD84JN3SCNVbA9TUTNIGafMzA3EbR1t7Y38PylSsNVOmW7nYd923MX3nGTMkPJWQTILLafY/64O+HeMFaJRhr8sgC9wtyLMNLRLbmfpivRLtPBZT4NWFoUR/Gl7C43tjsGxxamSSHenJ9IpsR/wDEEXEGxx2IpBykJtLLmoyoBqZiLC59/rH8sFm4Sxq00Y6ZsdRmxNryQLDrivgdAHMBjYKrMbT06frgxnxz1LX8loImxKXj41H/ADxcgi8AvNZTSp8okU50/wAVXeASN77KAAQATibcBqLQqu4akyrMC9gYYlv1ss9JOMnDeJgZku5FldaZYEgGRHpgyb39wLdC3H+ML5TpShg0CpFkYCZEmGYmJ3IgnqMKh30YfA9AU81TkjS4ZDtEFSdib3X3x6JSVvKkHVyNpEOZmRcgkTaZjc/TCb4VyzFvM8sFU5Un95oAElgTpBM7wDh6pZQoIHQoIl7hQWYx/FtA7dZwnnYOlok9MLewKkn01NgoBid+04GeIuCtm6HlLW8oEoGIRxIAuDqPuD9BgopbSWgA6Z0ywu5mCb/G3+WOaqynVyqvOx5iGGkEGxEe9sBJ5twXg4yxaKjONTRFgQDE6drxvglkQBRQCQYkknvJsPrjDSzH4ZYieTU9pubnbC9luPllCBxTgRJC7AdyRJJtHucPxvLbCawkORl94MdOv2xCgpKsGgjsRGFLL5rzJD12JB72j20kzB7Y1vxbQQBUeLAEgx+rCex2xtyMqNOdYBlaICKbe7Ef0GLOCZNGRnfcnVM9FmPed8CeJZwuy6S0mZgRPz8YyrmaukDUCNt1tHzt8YS7B9D5k8o2tSwUoIZlB5yOjNFm6gxfadpwQ43llqMhpoKkeoA3iDFxbta3XCXw7jDeVoqCqShmm1PSSp6hgd1Nh/sRRT8RZtAYmDE8p9r2/T6Yy4u7N+caoaMjQpmvodCpAGhZ0lW6kiZ67+9sEuFZ3UPLGpFpjUdQNhFwNiLg7z95CpR8Vvp/Go63VYptpIIaQVJm8Dm2PXFFPjVZWqkIPxpsSToF9ibgGZj3w3FsFOKwFqmeFyDCFjoB7WPsIk29owG8QZqVpgCLtqPfbf8A30wMz2aq+skEqIMadhA6X6/fGXh3EDqACA/c++/WMarRhLdjNVy40oALjyh0uYUR/PG2oQr0xMNDAj6T2/hGAGYq1DZV0i3UWxHKCotVNVxIgX622gd8Q1/lopPKHPwyIzBtIak35dRlWXa+9ycNtcmVITqrT5eymzCSbNBwo8BJGZoztrII3N0bp8xhuUyNFwdJA5G/Kwj2m3fGEdGstk6tAn0grHXTTvpNomT9sZqglSAJ1qwmUFqmogAjtBEYvKBjqAE6laTSkwyRF4m+KBlz5UqIby4GhQoBUzbqD0EXxRJ5jkMkVqI7qdKOpYHqFYat/wCXth9z1FaikVOdGIKi8HV6WVgq6YFwAYJuPcdxHh4eatJOYiWp9RJEFSSS7MDcD3Nj6gFfPVkLIjsl/QDABuTyH02GwjE2atctFWT4iUrMl9dF20MRBYKxDSP3ysgjYg9InB3LZZfOzFOAVKvpRlWBpNvVtvFrxhV4PwCpXrLouJ1VGnYTeT+8br8n5OG7Lc2fqqTpLh45ehUEWax6bHFPGiP6IvGcmEzlSmh0rq7QAIBPXpNsQVPKWoAZOv5JFjO0bYK+M6H/ABSGmJNSmJCKADpJBgIW6D7bYW81mdLnvHX4xqsmEmfaNEtWj0hpJ+/fBHw9l/8AiRTdiBUBAZdO9iJDW6bfpgZl6wVg3WD98a+EZqMxSY/+otrCLjvbDaEnQ05ng720vT2gyHQyCQZAJvaPpjsFaueZHddRHMSBKjeOwj3x8xFI05MC+EKJTMVFax0sogiNQIO5B6YMVS37X6CwdRIAJ5WQSYmSo7TcDAbw3U/4qhp31G9pPK8zPU+/bB/PgpnKUQZgbTMsw6wG339sKQ4ADNeESKv4LLUEkgatLAKJMjaBMA9e2N+U4KwcpUemoElgranhWGoCwC+xMi2G7LUVD7ayJMlVJlHv2sC2r6jH1kYWGvdwIVB6uZZm1wJJi33wmy02iNDLKlNRS0DSsIFcASwjWY3eJkj3xZ55bMBhUsC5dPMsFVQsRFmLENNrDFlKtrYGGcp5ZEBd21KTFogTHz8Yvoo1l5xqLqJKbKT2Huf5YQj4tQg6bb0ls9+XmM8sARjFxPNzlq7XjyasCdXrLATa23Tv7DGpcyWiodUAUqg5V3bUpMC/p2B9sL3H6/4BFh5jhByk2Q80MOWJVv1wWFCtmKRbLvqhGAAChvUQPY3/ANMV0/7LM6Gg06c2ualuvYz0wRyuR8yrSUX8yqq2g8oMt77KcemVQlzCCWAuIIgdjsbHFePRPk2eYUv7N84umFoC5HrboT9rY0N/Z7nWuXooGWTDNEWn8p74eOMcWp0AjAK7vUCU0Ui5YECT0ESSY/XATxBwernaa5Z1FC7VPNVjUXktpYEKb6xHx7YqyAG/9mGaInzaIgTuxO39zGpPAGZUR5uXlYuVb81v1GGnhNI5XLJR1a/LpmXZTP8APa8DeyjGNuJVWzlbL0zSA8lKmtlc7GIgNYySf0wXYVQvZr+zqsxE1sut4kU46dcQ/wDxxUiDm6d5soN432OGvgnFHqVa1GqAr0GUkoCUIZRoIm4m5g43pldR1vveLRJIvPcW64TbWh0mJCf2cNf/AIkEco9LHeBPq2E40f8AkDSB/wAWoBMT5RPe/wDzNrR9RgvkOLVa4aplyiUQfLDurOXgwSqqVAWTuWvG2MHDPGQqZpsrUYeYp8tCi6UqROoQ11b22sYO2C2FIoyf9nKv68y8XutNe9pkHfFdP+yiiL+dVBjfSBewHTrOHZ0hVkssyHiJMWEdBc4VeEVK9YV9eedGpV2pywpBIWCpYMoJO8gEbYabFSI0/wCzelpJNbMGFlYYeqGJG3+5xm4r4Hp0aFSrTesXpaWXU4K6eQmYURA1H6YZvDubOZyq1KibuwOliFYAsutZvB3GNeZyYiojhRTdWRiSWIEGIET6W2/hH1HYKjz3K1SrqWuRVptvIgMo9jtP6YfFqKkAAGHg8xEagTspMdRvjzwUmDFHuyzTa3aRN7id/rhw4BnnqIS1RnqqdNQDSIIk02iDy6bEiNz2xhHo3l2bBWldlJCzp5jOgxBkbN9je+PsgcukGOURTe4YSpk9dXL8zj5l84WeYlddQT5gggWZYH8QJ+hxKr6CZn8O34p6GVItuN/0xRJ9eIJI0mVOkUyIYDn0leoUEyP1vGKK3DRUkMvmKW/PTLG0taWBuWJ+gxbmyASdVNRqkHWeqFTHT6/IxXRqqq8zKQEaW1uZgwDfY9iO+GBAUGOklWUCIAUBTsAQA0wROpR2wBLsc85H5CzQoidC3gNJEgEb9cHnen52kMQVIJ9Z9KtMXkbgm5iBOFngNQ1ar1CsytR7812PKPY3jCYIE+Kcu6Zt3pMQRFRQdvxBzCDa7Amw6+2FnMq2pa9UB9TSyxAI6bd8Mv8AaBVjMKl+WkoO/dv3iT98LtfMhpFtvnbtjVIxbMufdalT8FCoiY+Bc22/0xKpSp6ENNyzkiV6g/p3xZlSESYknr/TFQy41mBN+UH32/niqFZ6Bm80ure8CZA3gdyCP0x8wJzmXakVppLBVAJ97zuJHxf9Ix8xJpZm8M1JzdH+/wCxtDTv7YbePaZSqrBvUBB/dYkexHS07YQsrQIfmsQB9/8ATD1VQtkqO2laaMAuomwAb1WG8mB0OCYeMaFpgNqsFMEyCeV1YRC2gaQY+PbGfygYPISQkgoxhgQdO8zBM9gB74xcAz5OXEEkp+G/MF39F9yRbtbUL4I1qjLAYPB1H/mAWAhjvcmf0xmWfHp02ZSBTEkifKOxFm/uzyj5xcmWQpyimpsg5DAIkkm3qjf3xgq1awqrULFaK0lJVYZjNTl6bBex3JmwnBGo8B7MpGtxzSNmEyDvM/TABjz+bSjDOypT1NLBSouCECq06ou0C03ubFTz2e/aHiFC010ogGk6Ts5BuGaNiZG3fGnxdwuoAtVealoKVEBZmUAmag1bdvoPot0m0iHM0nnS4N42Advjv8HCaGh18F8IJP7SQSo5KUGDf1OR2gR8ajBBw40qkRLkjadPW/X9cKPB/GgEJmVAIAVayCFj+PTdT8cu22GWnU16TIamx1KyPtEyfcHvPXbGipLBm7byV5vg6ZkFKo1KZ2sQVJ0MpHpb3+mB4q1cvVpU6lQ1qdbVSRmjzEYiYJAh1On1QDMTOCOYomrph6lHS7EaSoYwCBIaRp3aCL8uKMrwMealZ2q1mCsE1soCE+rSqAAWkTc4CWWHLgsWerVII0aeUDRuDGkGZm++F+tlGfidVfMqUiMqt00SRrax1AiPiDbDNUQAegrKlRebrM/TFC8MT9oOYg+Y9KLsdOkEWjpuD8zhFFHDOH08vrADkudVRiSWaNiT1Nvv74nmMn5aVaampzB2nWWguGAMu1riYBxuejvy3YTubABRG3e/1xjr1jCqwWToeS5HIGUkbXJGoRthDBXhrOJSyKiofLah+HWBIXSyE3N+sgg9Z64XuNeF6T5qk2VcjMVn88srBlRFBbWB/ESu5iRAw5cT4NQqsHq0kZvUDqIMACLgAzN/bFHBOBpSLGnp0Tr0GNQ1bjX6mXrDTHQ4q8k0E6vDwQjOuqooA1liu/qiCYBYTHxhNyvhunmKnElIQVUrA0nNypKyIJHMhIuDY4cc3l/Uw0CCvvYkD6df0xlHDKaioymkrH1uqjU8977jYfHvhphRp4DxNa9JCVRakFKq2lHUcwI+Rb2IxbWqQpk0xACgk3ETDSfpjNVRxqZVVjAUkpplRsSSdR3J22nAfO8fo5cRqXM1QQppqBAtCnUJCEHcsT1gbYLCivxNw1dBzSRCgCtqPq6BgCBcfQsLASBgFkc4yNqpsUaNIYfmH7pHaepuOkG+M2az9Suymo2rT6UGydj7t/Eb9t8VO9R6vlUfxKhFyPSo7v8AuxM/7jGD/wBP/JssLIzcK4srlkCKalMFqiaV0gNuyDfaAALk3Mbk3w7JFC48yodVQRqpqAIVdOk6QIttfAPhXB0ylMJOuoWPm1hAgmORpPMpBn2gmxjBvVpMH95gC1SByqoA63m4MdL4sktqtVJDS6AByYCbiNhBsb798fc3QsEIeG0qTybG8XE/98ZMw66Qy+WTCut7Mb6x9R/PFNKlT8z/AKZOpu5EEAmAf3Tf2jABDile1ViT+GKi3JEM3ulgSAkAj82BHhuFUk2DMqgmdluRbcdD2xb4mmlTSnYFyajkCNj26iY/9mCGRVadBFZgEVTUcyCJibHdSL29vfC9h6PMvFWYarnKx3CnTYkiEEddxufrgPqMk9DaemDrZ5HrVKmn11Ga97XsQIxgrVXvRCi7T8Amf0xvZhSMS5jYWOJCrzTbcH9I/wAsbWyFGmXWoxJKgowM9DYx1nvgdToEOFYXOm3z/wB8CdhVHoPEVh+UQCAeU6R+n++mOxXxlA1SRTY2APqPf96D7/XHYijQCZikoMLAMSD/AE+MMnhLiKvQIcgnL7qxJBRpER2G5t0HzhLr5uSPbrgh4c4jTpVn1+l6bjcgbTBjeYj5jFtYITyNXDqyZWvVp1CYblkLJJPoCjfm1fF/rg+lQPKsKZam3MpXUZYXJiwF5tvGAXHcmaipX3YKGmeZlYmCABACW5v4vaSb4VmhVp+aORkXy3VQFF9iJubmem7DfGK6Nz6uWpkS3kiFDNpQ/kNj8MPtjqlTTmB+GoGrU7im06mCgKBExB1T3GCDZYVTBNTTZSDA5VB2gb6iPpjqjtchXPIXmUgsANBEmdh+uARjahcwWaIDjSwRiJVZFyLr073nop8Z8LuAxy0S0+bQaBJ6lf3QbiJ7X6YfChJYBWEmmJLAGZB6bwCD+uM+byAeQFaS7hSahWOUyQJvcTF5+mAZ5VQYgaAfLdPVSe0H+GTI/wB2wV4bnHpmaLPRNpG6N1lgeVh9Jwz8a4bl6xpJmEnzB+G6+pYBJACC1hPUX2sMAG8LVqNMmhUWvSA1HUQpUSeUEGCbG1on3wU/Qf0MU/G9XUPOopVAO6EKbdYYGD/iAv0nGrLeMaEgO1ShLkgMraQpnqNQmPfdu2EivmHpGKuXq0yCdRiR+u0bYoHGpnQV2/NIt7fXpH1wXL2hVH0z1HK1KVcRRq0ahIe9mNyIJgyD9P5YnnqDG+hRqSCFgxvtOncH22648xq0JBJVGMTMmbkzvP0g41ZfMFZCVKtO0QGYrfeQZWPaMLkh8WehjLiQpWmrVBsVut9gIA2tP8PXFea0swHIoYAwoiNJBvAtN7T+XC9kPGdbUutUzABkxCNAEbyVtO0C+Np8b5YgmatQkR5OmGBlj1MBRaCWIv8ATFKnolprYwGu1aSqqVYFSRsIZgL9SZm0xA74+Vc1TohzWrU6QYwRZSIB2LGTPx1GEbifiyvW3YUEaxSmeYx3Yidv3QMC0p6WLQD0Ym7GSLkm/wCpwnNIag2PtfxplbEGtW6HSp09e+lT/rgdmPGzj/lZcKY0lqrD6EhJJjb1dcKdTiFNReoJm8XPXtJxGjmalQ/h0qlbmg2hd4F2t1++Fyk9IfGK9hXM8XzFeRWqkqRBWlyLF94MnrucYIWirBiqL2/yjr8YJZTw5nKsa2p5ZAGHRmsYPsDgrwnwvl1LMqtm3UrFRyCoYG6X5do2nfpGFxb2x2lpC7kOHVsyo0KaVEXNUjmI6lF3Nrzhu4TwVMuhXLqepaqILMYMae6n4jeJ3BKox1ElTCuFQciqNpFzJmbdL/XFtGiYWEaNd5c2Cg262mYj2xdVhE/rBmRRSisKehivmKBTX1QwYE6AWjUN+pxooqEMKGUKdX/LUSrQSfTJMyPpj6yizKD6qoE1WAW7Ta4G32x8Si5nVOjShH4hMqJ1gn+IR16YVATemSSPxhBhpZQArkxZDMSBPsDjIMiWrS4OqlqE+YS2klSIG0MBBHzvbFuZWF0lFqLJQs1UieqgyDa8fJ98B/EPE2pfgbM93tEAACFYb6o+bN3wAZTV/ac1LHUiG0EAkLMAAkXMTHzgb4x4sEohQ01K5JqwbGDBBEcrAgJECykXwZyrjK0mchi6IxbkmGIBVSdxyxcW5zfCPm3FN0qVFDmT5gPUsCZjY3n7YcOyZP0CqNQ7iYGN2SzIAZzuRv1EdPr/AJYzZulrqTSQoHPKgM9BNun++2Kq+Wem2lwVaNu/bb4xrhmWjZmax1IWiVWJIHSO3uTfGbOVjUqgidVgIsZm0R74oevtaIsMHfB/D/NzBqNZKYmTsG6fpczPQYehDTw6r+z0wjO1RtydQNzuDquCCNvjH3GJczUYsz0yxJMfhk2FheR0E/XHYzNBKLaiAOpxtLUlFMaSKgI1zt79bj4xPM5sLTSnohgwJboYO4jHZyupY6xJ6Hr9sXsjQ4+EuJebQKgBnpQpXrUQk2k+lAJHyB3gzyeZOTzA/wDSP5twVM3E7spP8+90ThPF2y9YOCY2YA6dSk3EjbDzm+IUswAqMWDLqRtJ0UyPyiBMkWIExE2xE4+0awkNNVAByzzx5bCowMMy9Rb3Hx7HF1dWmwVZdFJLEkjlJUW2I1C56nCnwDirUNVCuDo6gxykwZP8B3+4wzUqsNE04L6i0EqTp9jGqY/nvIElFmagBNQprLEXbYkNDXAmP1uMZKVWmdzRBLG4g2pNHVt2Hv164vpVmdRcXpsQQhnUY5dyRsfcYozVZ1dQrEgqqk+WxMK1yABFg3/bqhn0hd/wxH4h5Zg6VCqD0G22+K/KBkahywVPlsDrcsSpK7ASpje4JxoWlrlvMYhiDqAvA0aQRp6nUdvnHx5mdbyCLAKR5kADpPUb2+MAyFTMNqXTVLKXEqaZhgI1GRcad+1sB8xwuhVktllb1EuqMCwJYKRCiVAg7m0bnBcQZ0msdIKpzAQZcPeb7Dftj7SC20mppqABBNgqxr3Mj63wCwLma8GZYAlBXomFEjV1MEkENaL9PnGCp4FYOXoZkM5OmKiidhvHbfbphuzVYAAkVSCNZKm3l8xUG89rDEa9G51qxKnW3OYglguxuQFFsFipCBWrVaNTRmE0EkgODyMRazbRjb5g0mYmLtYg4aWy7SadUI6QEKuwcrMGV5RMyLGTZYPde/8AJi+ay06ynLwHFNmIPspIEhTB5t7TGJcUylJowZClVzAbyEGhfXVeY+gF2gdu2DeU8J0gzftDVMwUJV45Ui2gwpAgzEEzPwcGK5bQAKLaUYBaQZVsQJU9xc29uuPlLKMdMUVpozCVapcBd1MA25T7XxSpaF/SrK5H9neoFyaLCKoMpcsxAPdQRM3Ow6YJ5hnYAMkAkKyJAtoJAFzeSL2titcpTlGWlTLFmmT0UEdjebi2IrQEAmlRmGYy/q9MH0WiRhiLWS4Y05l3Bio25NiRtsIJHfti/LuGIGgL5ist3MkiOkdApv7DA7Nl1TSRlwAkNJJDarSICmQAfocbmYFmSaEaVWAQTctMbfphDK/KIBACEMA41Od1CgxC2JIHwTiypm0ALTR3FSNczI5liLmBMdziH7TpflNJdTACJNtJOoAReRBHti1a5LavMVdVTcITOhSve8/Y4YEDlKZ8xFNEkqT6QTcvex6f0HfFdRNPmNNCzJB8qbEoD+fb/XFuWBGg+YYAqElUsIZQem0kx/dxTUzQVPNqO4VQqgW16gZGoQN+x+T7IRDNZ4U6JqVQg1k+UirytYDmWTEgSbmAe9sAuHZY1qhqVIaI0qZ0teBe5VFMfy6E4oq1WzVbW/KCQpIBhZFlPYmN/aTsMffF/GFy9E0KdqjCNIsaa9YPuJAv1JwJcmDdFPjrxCBFCkQxkNVPuDOkkb3ue0AYUXzeupJHKIMdJH+WB5aIEYto1YgRIF94/wB3/ljaqMG7YU4nV0AEWqBgQ3Xbvt17YyZ7NVKhD1CNQAAtFpO/Qbzj6meDNJiwMSOuKq9WV2mYuen/AHwJBfor4nkDRaGZXntho8P5VqdBQAQ1YhjuCEEEns66endvnCqaAPKZd7BYM/Aw85DL1aahGY1Cwlz0WSAVv6WB2PW8i2FmsjxeAic0EJDeZMybT/K2OxnGUJmVYwTvVPeRuexGPmEMSc0ZEH2O3zjHVrTBxLNVybk3nFAoMxhQSfbGhmRLT03wf8M8ffKOCLoTzLH6kTsw++xwEycAyTtt8431syCJVb7E9Pn5xLfo0jFVZ6FmMlTrUdaGREowkxtCudyPaOW/TfJwzibZdvKqgFVkXnlJ6qB6l+Pod8KvAPE1XKmEOpCbofuV7NAicP7ZWlXUNcoSAlRSAqM3QDcjuDsT0kxlKNaNFILpnQNJV2dSx0sIJIElzfoO/wDoTEMuiYqEAOfy2Xmty9eUWGFamK2RYlYIaVBN1e/Q7qTbb5uAMHchn6daRSIps3KaRJVbgybRqbfb2kYSyUXrQOlgRVXlEgkdzoiDFiD17e2IUEALLocmxJLg/iSIJ5t5j2x1WtdRUV/U2o6zpKgvFwdhbeNvfEstkpdGZNWvXY1DcqSRaYgAb/GACRon9x2OoCfMiGiWtq2I7bknEP2TU4C04W4VvMNgDDiJJ6fHxirKUgSqmmq6qJIYmeYFRsVHNeZxKhw/ShlaSzR1AKLqFA1SepJbt0O+ACWcRjC06YggAS5WAs8u0CbRBxnYEgFqaNCM5LOWMAGV9P8AECPjEXqgjzHSlSpgIwJXqvMQpPKIki4uQYB3wtcU44gqEUqOoaagDPyltfWCNViDEgbbDAA15ihTUKNNEXEmwIDvHbpK7npjNwqhTbn5IZBrXRy8hABJPqjvYe2BXDeKZZmAFM5arrTQJlCSNOowQswZIYDYdcF+IcS8lC1TmYkimByBiSCCtztAJB2F7zcA402LARTVdFSCbAiQNvylQBufzHEMpmkZiRUoO4pLCBZmdWw1kz0267YVKtV31PWZW0HUQbiDaEpkxMgX943wBzeVqqxrGk1MG8lCFuJG4gTuPthxVhLB6bn87pDmoiJzU12lCVcTpaPfZgDywJxClSAqVIfLsTXBho5BCmZ/dIW1hvvhI4B4vqUSEq/iUhI5r6JtP8XW3ucegukEgsGpVFXQxUsTe6gggEQdSm9pHS7aolM0VMwNI/Foiau4sJUDbmvJEH2Y9sdScfhlaqHXXJbSAej7cx5SR/8ALEs9XPNTWoFIqUykIYIJQk9iPUI7DEX4rDAGonLUIED1SAIUeYSTzk2B9PTCGXUc1sGdbVHIhWsZYd7iJ6DFD5tgVBqXOpzppm0ETv8Alu0k7d8WUahM1NRVVdgdekRuCYG1yDfuLRgBnfFJVitEqBBBrG+qZIInseptvAg4Bm3MZlaMmq+uoWLrSWNMNGogwCDPNJ2IsMCaWXqZuprduQEBmiyx0Ebm/wD8uxGI8N4MS342pVIkX53I3Ck21AQdNjGwwX4pxRMpSJcKp2p06djrWYJBN5ESTYC198KmxXRRnuJ08pQNQKVsBTW5Dk76v4u83AUR1GPMq2aes7O51Mdyf5D2A/lgpxfi1TN1g1WAOipsJiYDbsbTO+IZCmvnlTyzsSLyt+nfbGn1ElyyBsxSKtB6YgSRg5x7h2kT2E7zyn6dDgXmcyhpoFXS4s3v/met8OMrRnOPFsoB+lsSevYCAI++M4bE6FIuyqvqYgD5JxZmMnhThOpjXaQlO6xuSJuJsdPbvg1lq/mMTCs4NSTfdQAFI02Ite49XfGull2prTy6hdKAatZ63MSu4JE7dt8YquW9TaaQ1E1LXuoAKmQN74hlovaqygTSDSAZUx+vLvjsCs9XNNoRhpI1CV2kmwhdsdgoBWcE4sy+YenOiL9/6Y7HYt5IWAjw3w/qQ1KrR1VQJ1Gepm2NWdy6KmojSs2Ajr0+ftjsdjBttnbxUYtoFZOoPMk2Bt8YYOC+IXyznTzU5IYG4BO7qthqgR7i2Ox2NmjkTHyhlRXo0jSc1adUFdLjZRuVJghrDuJIiAJAfifAwUarRlo1MaRiQFi+on3mL747HYwls1TB3COMVqLspJdVGkqxkr/cMnT9xt2wwZDN5fMOKS0/LawRCoZYPqM/QncbdZx2OxEZNujRrFmz/wAN1K4FKiFJUKQtzos1oGkEIepO+IBBVVtJpBWcgHQwIJQh+uwGqB9cdjsVZAm+JeNAVigQMKNqaKWCBgBLw2x/KANoN+uLV4HWr5YVx5QDK7FNJH59IAMmSSNztjsdipYVgpMD8Q4bVpO1KoLg8wJDAjbfqP0+MQbMVW0I7NUVBpQE+mYMX6Wj6DHY7Eplp2rGLw7wsGvrcwtJZUwGGtp6NOyg9Iv0war8BqKtPm1wYNMgFQGWFiWElQ2kBiwGOx2Ic2kTJ5PNOJ8EenVqUwvpdl3HT362649I8LZatTydNtKLUp1NF5dvWUI9QAXm2B6Dtjsdi5+RpIzQfXh1Zl5qop8o0lACRpkyZHdugO295wIOZfRFOhqL0+cu4IDXkqdWoySTNuh747HYz5uhpgdODZuux1lnPqMsoXlG+lTE/TDHwrwqoXVHM11cgcpE+lZI+px9x2L8f+ssJSYH4jxCtRqFKWWZ6SyVUugHme0tIQEk3vJJEYTc7wrP138yrTZm2u9Ow6AQ1gMdjsdKSMnJs15HwvWCHVQ1M35tSSp9jq2mPfGDMeFs2rAimSRBBDIIM7+rfHY7AlkOTSGBfD1Ywz07OskBl3NjN/1j39sLlfwTmQ5ApHT0OpP/AOsdjsRFUayleyqv4JzQNqZP+KmP/thl8HeDa1IPWdIqbIhKEMpswJDGCSRfp2Mxjsdinoyew7/5cqgSaaFlEG86tWnqTIi4A7DGKp4YrjSDSptpAUmVEz1iPb74+47EJhZVT8KZggBwCRYeg2G25x2Ox2GFn//Z"/>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7" name="AutoShape 6" descr="data:image/jpeg;base64,/9j/4AAQSkZJRgABAQAAAQABAAD/2wCEAAkGBhQSERUUExQWExUWGBkaFhgYGRwZGhsfGxwYIhseHR8YHSYfGhsjHxwfHy8gIycpLCwuGB4xNTAqNSYrLSkBCQoKDgwOGg8PGiwkHyQsLCwsLCwsLCwsLCwsLCwsLCwsLCwsLCwsLCwsLCwsLCwsLCwsLCwsLCwsLCwsLCwsLP/AABEIALcBFAMBIgACEQEDEQH/xAAbAAACAwEBAQAAAAAAAAAAAAAFBgIDBAAHAf/EAEIQAAIBAgQEBQIDBQYEBgMAAAECEQMhAAQSMQUiQVEGEzJhcYGhI0KRFFJiscEHcoLR4fAkM0PxFRZTkqLCF3PS/8QAGAEAAwEBAAAAAAAAAAAAAAAAAAECAwT/xAAjEQACAgICAgMBAQEAAAAAAAAAAQIRITESUQNBEzJhcSJC/9oADAMBAAIRAxEAPwANUTpPvihRv2wWr+GcxqjSSZM6VMCI6kAGZsFJJxpy3hNZ/E1MIm7on73u0yI/XGHHtnS/JekCeDUvMzKTYJLn4S/T4GHDjWeOYSmF5S6XV4JiBPtu0X2PxgZT8O6GPlpIKaSNQYEkKSWuDAmLReBfbFud4nSyaww8xjJEWabjeTpBB0zvCneRhyd0kQu2Z+MeC6YU1KdXywLkVCCl5iGsRMdZmbYXKXEjTQ0kAZpMvcgiREAgHp1/THzivH3rldT26IAQqdgJJJ+TfFFJj+Q8w9t+/wA/XBWMhyyTq5l3dmqMxZ92bqO3sPYe0YuqjXThtQCL+HcQO82mMXpxxoCFA5JEBbyT7QZPtgzkvB2oeZmXWgnVF9V7wbFVkdpPtbE32XKK9MW6PDqwdU8p9REhQDJBO8C+GvJeGqmgtUIoiYgkBhvPqsoEHeTty4M8OyukMcuvlLF6lQks4gxCSdVpvEfGC9HhIDBjNRxuzQ2zCYAOlTEiLix2jEudiUKAOS4JlUINKga5n11PRO4ktC9D+XBL9nrOoPmLSRVstIAg2JHZZIJFj9MGKdDlBMyAP3vc20nuZt+UH2GOVSF0jUSVAB5yJ0xJtb974jE72VrQu8e4MTQfSalWrsL6tQ1c3p/hiTt9sA+C5QKrNXpl21FQsrygDcS0hg0bqbDD7qE8yrN4JEkRouZW2nfc+oYqbKgsvKIAEhtMAEyOkTyAGPn2wws8+bLirLU1bSJby1BaImZJuN4JEDbrgt4az1GmGWoiMKgGmoyq4WbAFSJCfykzPRny6rpgQsupEGw1Ce++lQvT9cZ83wulVKswDGFkqdLwVLC4bmj3B73iMOxYAfiD9kpUQaL0zXUrApnUG/e1AGAIvNunvjZ4URa9Goz0xBI0yLaoYvpO5EBSRO5IxoHh/LEgFGYlZUOVInTqglFB2tgvoCKigBAAQBzAKIBG38M33kDDwF+jFS4QmmQNJtBpuRfSSQbkWIn64qqcNqLOioXuBpcSbiRzKZ2Oon+E74KVmYapWQhY9RqiBax/KY+ZG2IvRY7rO5k6gABy7lDHKRHY6vjEUOxT4hwQO/41CQBvT5p6AyCHCz0JvAi2A+a8IIyk5esSwmKbRqJG3YiRJ2OPQnyclpN7wwgQQFFjAIM8wPtjFxHh6vqNRQTeDNxExtFoOrrMfTDTaFSZ5TxLgNejzVKbBbc24E7T+6bbGDi/L1UcL5raio0rI2HQQBLY9BrcOrUzCN5yAkaHIkC0wTKmw2I2O2F3O+HkrS2X/Bq2mmQRqsNheL3kWjcLh872CjxANSoKxZVVaZjlt6vpMD6YlkM+2WaVlSPUAxKtHcEwRP8ApjuI5ZqH4dURUJ1BtwfcHqOxHvgZWe5JIPuMaRWDOcm2eicK8TpmBuVczy6jqBMem/NfsJvcd9Oeyi1qboWMMrgXLRcMpAmDB26gMBN8eWNSaAwELMA++GzJeJ3VlSuDA/OwBe4ABMWYDY9SI2IwqrQJ9lp8CQY85/YinbrH5uv+eBub8KVVgozOsiZQhhaQdJJkfHbD55qwCwW+19xEC9pkkD74qqUwLSJkxDRMQD16gz9MLmx8RDreG66jUND9YmG3i4MYw5jJVU9dJ194JFvt98ekVFGxMG/WOu/q/wAX0xkqV7kSVuDP16Q+xjV9Th8vwM9nnPmj5+2OGG/ivD1fmCU32BGkqd7yymeovB3/AFGVvCpiUY0+hDgxPUSB/Q74rDDkwIVx2NtXg1dTHl6/dbj7fyx2Cg5o9HGTI0y8BQdSgAloBuSDa7Tb+QxwhTMEGSIMx03gHaxt0PvjS72GzC/eLKBaReSR+gwrcb8TtTqOiKHYC7E2VovaLwPvPxjPLKtI1cZ46lBdJ5mZRbqJ6sYsCem59t8JebrGqS9Rpm59trR7CwAxRmg7RUZg5cy15aT+92JxGrTZG0uCpiQD0xokkZttk8ujBvMELpMraft8d8E+GZCpmGZSp1OwJqEkKgP7wQHeY+uN3hrw42Zh2lKS9QJZrX0zv7tsMN9NQ48nLxTpJ66gHXro21NESYkxO0TE5UVGNmTI8OpZflop51e+qoQFKna9/wAOCLCZ7mbEpkuHknzXJqONUBl5VO9hqAFrybXBjGvL5VaS6acgXBtMsGVZJI5pPv3jGiqrSextYETcKL6e3X4xnvZrrRhzPH6dFvLIZiIkgKN7ieeL7kD2xRR8UK06UaJ6kbz7T7/UnGPxBwepz5hSSd3pMJkLIJRt5CgGDvHScBVsVbcFtOmY9XpNjuDF/c4WboeKsam8RKY/Ck2N2EbyPyRPTFA8QmxCxp7uOvcLS7Er9+mAtTJixIsRAuTcfXE6GQUydKE7gED+uNfifZnzXQW/8feL00EbSWtMhdh0B0+++KKviSo4KDQgIjUCxIkEArLgSLrJGBg4fJJ0qB8A/wAsSfLgrACk7aQt/wCWH8T7F8i6CQ8SPAXVTFrE6p9jJqdPTtj43iZ1EDylnsfYad6mwuPYYy5fgwCXgdgR9sQYe2pV23GD4n2L5Pw1P4iqP+ZVkXAgkaomDq6AH4n3xCrxZmszgATbSPzzPTpAHsCRipXbcEjv7H+ZxdlFJUllBJ7n+vTD+L9D5PwtTjdTcsvvFP8AeF/yHsMVNxtz/wBRoMyNC9Rf/p/7g4jWr2iAO8b26GemOy9YOJAjpcR9cHxfofJ+HVfEFQA/iuPfywBt/wDr72xmzvFKt2aqwX8x5QLrBNlHS2LMyByhgBLgHT2ALD7jGjheRWrWBIBFJBUgiQWYwswYtc3jcbxGMZxqVJmkXasMcLzQq5ek5JJKyZJ6GGJBaQDOrYdMV8RyS1RzCCo9QnUD3J68umxjfpbBdY5RLmY3FhIK7REgiI9xjOaPLqhieXtMEaTNrwbn6bkDDYIWM0IApZpA9JiYqX3Pci6sBeBB6nVhZ4r4ZbLq+iorUmA3AZlHTVG09G2OPQs5lwwZWJgxKsPUJCfu2MjcXv74C5ui1BSeY0TIMqJSTcX3T3IhvYwcCdA1Z5/VySFBcqdmi6z0/UYhWrEgAmCI22PuPc4OeJOBqq+dRI0GNajZZ2I66DGxuOuFhQSYmL3Pb59sbLKswarAd4B4sNCKdSWpSIIJDJcGVPUCJ0/yw45KsruK6upUgLqDGGgyNQZgNYPS0T1x5zk8pLNKiqFtAaJmYIP0++NGSr1KChlZhfnQ2BI2n6b/ADhNXoadHpdTMNYWNhbVBm8D1bTbp0xkemNJ3iBpg3ssrsd98U5LiQekHWdJHLJ2IN1MNNm3MbEdsCuO8b8mwAd1jqQq6iSBAMk9/n3xBYR8lBJFhtBn2P3Ux8AdsVZiiNmloJJHMQYIjpflbCoviSsOYhDfbTA2jcGfvg5keKrVClgELHl5rGPyydjaLzPLh1QjYcnPQ2tabwT7XOPuNdF3M6YN7k6d4H8P0+mOwrA7xPxdaADIAHbVo6xPqe1rGRfefbCL5gIb33kyT/qcXcTzLV28wtqdj6ADygTA+B2xhzWWemQri8T0ONEkiW2WGjrgTA3t7dB0wc8PeGv2ksxUlVtqvcxMDu3zYC8HYiOH5Ko9VKKqVZzYEGYO5PtF/pj0XyYC5OiYtvadMSztazMdgPyx+8MTJ0OCsppUFcCjTOjLUoDEX1EmwBN2nuIF5jbDDl6I0JpUKFiwIgXIO256yd7TtinK5YKoSmIRGiTaTHM3qEtJAiI++NNBYA5iSQCRqEbgW5xIkGO+o7YyNiyhS1CSoMwTFtp6HeDee+INQJBlTBi0TssGOXYEj6ycTqDVHNcBTdlkgPeIqdbx8dMSydKTLACQs7Wu07MRf+mACPEE0U6k6bU6hNuyqCfTtP8ATCI9KyWmGpgmPcT/AJYbuLsv7M51atSwGlSPxHAty/TfbCvUohmRVEfiT0EQD/UYP+kHpluarCNAWRO8kjp7fTH3KqZEm2xFzHbEndQFSQGN4tO/zOMLZ5EqmmSwNjPQzc46znCbU9GoO1/iInFQphIqaiY6Rv22xJkEdZ2uRiGXy6GQQesG/wB8Ajkawkkze5n+uNVMsditu8YqXJgXECNxf7n6Y+NWANl1fY4AL6zMFNxAvMf1xTSram0myxv3/TF4cMsHlHsZn5xlqUgulVMg/wCHr2w0IsbLao67xiumw9J9pxzUyrFSSAYuDf4t0xOnpY6QNhc2nb5wmMhxFBpWNldTM97f/bFnAaQNcpYhqbxP7ylSvUW3kYyZzLAISCSQNVz2v9bjGrhTkV6TgRzgD/GCvcH838sc/lVSTNvH9WNNNwGOshQZKgESPSRYsbntebn2x8roCN9U7kEC06p3P5uX3mMai55B+bvzE8rR0aBZomeuKqlDTJmGYNclry5NPd+k/Qk7TiSjHUywgFnnQZF1953HcwPjuMVNSMTpmQBAAZTY9llpn6/TG92F21SBqDCTFoNpfeQf1xTmKm4BUENpAJG2kGL1B0uPphAKVXLfs76wD5LmCpmVJGxkXBvtMrbtgDx7hPlMK1K9OOaJ5ZsY6mmSbE/GH2s6VFaYhiVYFkEjp+cwCQSI+0nAag4pHyGIdHE02gFSH3BF7H63vscCfFg1yQjNWQGQImzabA+/YnGKtXNhMx13nBDxBwg0KmlQdD3QMIYAmIaYFjacYqnC2V9DlU25iZW+0kd8bpowpm7gPHvJbSxhGIPWUYdRcWIsfY+2CXFqOqrVLAsrFKgGysCAVuDsYKz74XcvlBBZgXUSJQ7EdYO4jBjh1GpmEVSZdKf4YjdVJlZ6tBBBPYjEyXRcHWxppUkdF03UjlFwLxFgumx5ThY4xlVo1IA0o4DqJtcQwj5G3vjsjxQ0pDXEmx6N3Fu99JscbOK+Xmkild1LMBsxFtUqfcggLOxxJf1dkuGZdK9MFngpybkSBcflPQjrjsCclUq0QVCqZJN2g9Bsbjbrj5hktFdRBEDlDHrv7/8Ab3xDM01VbNJmZ3Nv+2IPmP1mx64u4JkBXzFND6SZab2Fz9hH1xqZjbwXIqlP9prSahXl1G4BmLH8zTt0WSL4OcHy2gF2tUq6WYmBAJELDKZJA6dIHTGXN1xXrin+RJdtx0EAgzCgaR8E4FcX8TtJWidKE+sAB26WgnQsWtvE2vjn2zoih3pOQpkRE2iSIIPRAZgjfecX02tOrYwI1H8/KDbeTH0x5LmHzFKH/GEkEOS6zt1P0+3th48IcRatqDsGZGWXJ9SFoG4jVynsOwucOgGLMUrgrqImSSCSAPTuQfVMQDfp2mvIYvpExdhsAB+facfcvpMAhAYFgUneZiT2tbvj7UVegBPKYMfnqT+7I/ywhAfxTUIpokOsvTE308qljA1HqO3TC1TqAMNTQApIJ9yAIHXrbBvxJ60lhfzWA7XUdLyRef0wt8SoeZKiQQqRvb1fYz9sKP3Kf0BtYgOXZgrGwPpFtgN7+9ha8Tih5LEKS0QdZ5ivYT2xDiNNqMFySCSbEmI67fAxOgjKPNGllbsb+4IiQB3+Mb0zC0bK3iOolmUE9xEk97i20XGM2X4lXqOoLMskCNgZ9xv9MU1qg0ghy4B20gAE/A3tse2C+RzKBgpeGcrAMA3WBEfU9LzhcmOgSmergwtSpBMHmP0n3xZ+wVGIJZiSDuZt3j3npfE8jWTTqIAYaLztpHKY23sfnEv/ABOOXUZ7yDB9iLMp7YbbEkjG+SZTqViYJAIPQfrNoPa+NKcFZxqblsCAZk+5vbfHUcxUVmtptqKtsPcd7na++JVOLsGgkj2iwFoF7R74M+hYONKpliG1llB3BtB3kH+W31wW4dx4VCS6m2xFva87j3FsZw/mqQQAIG3f9NjYj5wFzEioVVZHWO3+XtOBSG0OPmlzAgSIM3np9N8ZkcqqsPUihlPcpBH8umO4fW1ICQZK3PaLf0xCggCRP5nU9JEtv9ItiPNpMvxbaH6vUU3lRc7lbahaCUMfy+uKUrU3CMGAEIVjRsf8Hxtijg2YZsvTYs16adWJJUwbgk3+FGNoy3Ql2H4gEip1Mr1EkC0x9cQUUPXAVgTET2uVYnYp2+cBOL8QFAFizkyavlgBQFJ5SzBZAJAGkbmSNjg1mWLK8h2BViCPMH5VBgao6m2E/wAS0TUrZhQG5yhgdQFUrBgiZDx3OENKzNR8bO3/AEQFMj1NO5gz+Y3vaJAMYIVvLzNMimCj0xqWmIt3IizKRFxfV0xrpeHcsaMKgAiVdWM6WAIZixAMEQQRt0wurlGpMddRUZGJDRpGr8pGo3WPbYntgZUVf9NuaormqBU6g6zcSQG6CAsRU2MmdV8I+TMFkIIvdY+hF+uHrK8SpCujSoWqo1zB0sd5mBIYT2vhX8Y5BqeY8ybVDMrtKwG6RezCJswxcH6Mpr2DqXJqAPKTb5+vfEcvxFqbq6mCpkfPb4/zxjLXx8feBjWjEfalChm6a1Y0gyJBVXDWsejBRMCBaIwvcQ8J1lY6B5i3iLNEgAx7zaJnGrwVntFRqLCBVgqb2dbjYjf57YcK7UwAKmkL2d1Bi4Ij+EkHfb4xGjUQaKNHMz6usxIi0HUCcdhprvlTBhWMCT1J/iIAk/6Y+YRSS6EuigMzODnh+vRphmedRkAASQIntFzA3BwGqqQdO3S23+/bBKtw5aSjnDH+FTFt+YwDfsDi5aJggrR41OsaCS7A1DIBK7sBO07TOxjG/gOZo+curTTfemHEBmMiZUkDSASOpJEXwsZPNVNYUKGJO1vueg9zgo7htUARJVmHMP8AD+8OoMDpvGMWqN1Twg54lzoUeQp0nlNQfBlQw21MYPLawkXGCPhOmKdFnaxc6rnTyU/Sfq2xiCDbCblGevVams2BZoOo2Akydyx3PQTPfHomWysrJidNtPmhQEadMbae1u9ugCW8UaqB52YloloAdjOkLJ9Mjm1CDjQ5AazEy3TWZ0pcT7b/AK4qRrRuCQL+YZkajE9D/Q4rqPC3gQLs3mAczcxJYgCL/bASLvibMTWpoVZopjeeXUfi3pwMy+alnOrTLARPZR3+cbuI59K1ao9NgwDKgIct6VBsTuJJ2tjDk6ZYkk7ux77EgXP93D8f3YT+qNQpKd4InaCRHvj7pT2M7/76Ysqoqid9rd8U07S0QO3bHQYADi3DFT8SlY+3ckR0+3vbAx6VRRrqMwcEGmBf7jY/7jDJxSqNCxHMwgfrOBUr5tOnNk5mb5sAep6ffEPZS0ZeG8PdidUnTumkkm4gAe/9MGsnwWS+pGpeZ6Aeq2v33O239CFLI63ApkKbFnNhJkfrCn6Y3ZvhaqZFQVCIABJkWk6bwSLRPb3wnJJlxg2gMeCuC/m6bJ5axMuLEmPy9sD6/h5PK1GpqJDEXFio5VuJ+dumGJV3VyWZLuC0CoIldMERcjl/iHxgmmSBirTQBNIi9wAZsI0lidx1Ei2E5dDjDs86yefNOEYFdNhaLf7v842eUHViDzDcidR9iI/l/TBTPcKpVpUQWVRDr2k2vYxte9xgBmKDZepAJIIlW2mO89Aen6YqryjPTph7huZC0rDV0K7FTJn6X++NOV3eOjAz8qJH6gnAGpnJVGUAMSAT2iSfkHBelmFq1G0EgFb7jVB9/wC99sR5MwKhiQ2eFiHpaOq1aizE2aXF1Imx6k7Y3LWkvcsyskroiCLGZcyIYTHXAfwlWH4ygbNScGJN+U2BFoWPrgtxRkQrqABqMyKfLvrnUO5AMH9MZrRb2WrlhAECG1CNI/KTa533nvhf8TUhMU4NZVugiXpkgagJgMrG0XubXww1qnMoIAlmi1O2r02JMz17EzjG9DWRqBAXUxsgOmmApk073J/SLYYJ+xTyHGmpIUUyGblBE6CTzsFtqtMoet+84uIIunzS3+JiSWjuTfUP3RsBgVneOu2YeqR6z6TblFl+sCJ9sFiGRuZWpsyHkYepGEkGfUpi5F7RYjEtNbNU+tgCpm1flF5PW3ToSRinOcGrIury20NJBAlbb7SB9cFBwYMCaYBi+kxqgyOSf+YLidmEix3xsyObKpoSqQDIEGID2azg2J029sWnx0Q05C1lqKVIAv3B9Q/z+mNVLhOi/qn/AN3S0dT/AHZ+mM2RyyqCWPNJA9o3Njgs2fckADUV/MDBAjrsCTHSD84JN3SCNVbA9TUTNIGafMzA3EbR1t7Y38PylSsNVOmW7nYd923MX3nGTMkPJWQTILLafY/64O+HeMFaJRhr8sgC9wtyLMNLRLbmfpivRLtPBZT4NWFoUR/Gl7C43tjsGxxamSSHenJ9IpsR/wDEEXEGxx2IpBykJtLLmoyoBqZiLC59/rH8sFm4Sxq00Y6ZsdRmxNryQLDrivgdAHMBjYKrMbT06frgxnxz1LX8loImxKXj41H/ADxcgi8AvNZTSp8okU50/wAVXeASN77KAAQATibcBqLQqu4akyrMC9gYYlv1ss9JOMnDeJgZku5FldaZYEgGRHpgyb39wLdC3H+ML5TpShg0CpFkYCZEmGYmJ3IgnqMKh30YfA9AU81TkjS4ZDtEFSdib3X3x6JSVvKkHVyNpEOZmRcgkTaZjc/TCb4VyzFvM8sFU5Un95oAElgTpBM7wDh6pZQoIHQoIl7hQWYx/FtA7dZwnnYOlok9MLewKkn01NgoBid+04GeIuCtm6HlLW8oEoGIRxIAuDqPuD9BgopbSWgA6Z0ywu5mCb/G3+WOaqynVyqvOx5iGGkEGxEe9sBJ5twXg4yxaKjONTRFgQDE6drxvglkQBRQCQYkknvJsPrjDSzH4ZYieTU9pubnbC9luPllCBxTgRJC7AdyRJJtHucPxvLbCawkORl94MdOv2xCgpKsGgjsRGFLL5rzJD12JB72j20kzB7Y1vxbQQBUeLAEgx+rCex2xtyMqNOdYBlaICKbe7Ef0GLOCZNGRnfcnVM9FmPed8CeJZwuy6S0mZgRPz8YyrmaukDUCNt1tHzt8YS7B9D5k8o2tSwUoIZlB5yOjNFm6gxfadpwQ43llqMhpoKkeoA3iDFxbta3XCXw7jDeVoqCqShmm1PSSp6hgd1Nh/sRRT8RZtAYmDE8p9r2/T6Yy4u7N+caoaMjQpmvodCpAGhZ0lW6kiZ67+9sEuFZ3UPLGpFpjUdQNhFwNiLg7z95CpR8Vvp/Go63VYptpIIaQVJm8Dm2PXFFPjVZWqkIPxpsSToF9ibgGZj3w3FsFOKwFqmeFyDCFjoB7WPsIk29owG8QZqVpgCLtqPfbf8A30wMz2aq+skEqIMadhA6X6/fGXh3EDqACA/c++/WMarRhLdjNVy40oALjyh0uYUR/PG2oQr0xMNDAj6T2/hGAGYq1DZV0i3UWxHKCotVNVxIgX622gd8Q1/lopPKHPwyIzBtIak35dRlWXa+9ycNtcmVITqrT5eymzCSbNBwo8BJGZoztrII3N0bp8xhuUyNFwdJA5G/Kwj2m3fGEdGstk6tAn0grHXTTvpNomT9sZqglSAJ1qwmUFqmogAjtBEYvKBjqAE6laTSkwyRF4m+KBlz5UqIby4GhQoBUzbqD0EXxRJ5jkMkVqI7qdKOpYHqFYat/wCXth9z1FaikVOdGIKi8HV6WVgq6YFwAYJuPcdxHh4eatJOYiWp9RJEFSSS7MDcD3Nj6gFfPVkLIjsl/QDABuTyH02GwjE2atctFWT4iUrMl9dF20MRBYKxDSP3ysgjYg9InB3LZZfOzFOAVKvpRlWBpNvVtvFrxhV4PwCpXrLouJ1VGnYTeT+8br8n5OG7Lc2fqqTpLh45ehUEWax6bHFPGiP6IvGcmEzlSmh0rq7QAIBPXpNsQVPKWoAZOv5JFjO0bYK+M6H/ABSGmJNSmJCKADpJBgIW6D7bYW81mdLnvHX4xqsmEmfaNEtWj0hpJ+/fBHw9l/8AiRTdiBUBAZdO9iJDW6bfpgZl6wVg3WD98a+EZqMxSY/+otrCLjvbDaEnQ05ng720vT2gyHQyCQZAJvaPpjsFaueZHddRHMSBKjeOwj3x8xFI05MC+EKJTMVFax0sogiNQIO5B6YMVS37X6CwdRIAJ5WQSYmSo7TcDAbw3U/4qhp31G9pPK8zPU+/bB/PgpnKUQZgbTMsw6wG339sKQ4ADNeESKv4LLUEkgatLAKJMjaBMA9e2N+U4KwcpUemoElgranhWGoCwC+xMi2G7LUVD7ayJMlVJlHv2sC2r6jH1kYWGvdwIVB6uZZm1wJJi33wmy02iNDLKlNRS0DSsIFcASwjWY3eJkj3xZ55bMBhUsC5dPMsFVQsRFmLENNrDFlKtrYGGcp5ZEBd21KTFogTHz8Yvoo1l5xqLqJKbKT2Huf5YQj4tQg6bb0ls9+XmM8sARjFxPNzlq7XjyasCdXrLATa23Tv7DGpcyWiodUAUqg5V3bUpMC/p2B9sL3H6/4BFh5jhByk2Q80MOWJVv1wWFCtmKRbLvqhGAAChvUQPY3/ANMV0/7LM6Gg06c2ualuvYz0wRyuR8yrSUX8yqq2g8oMt77KcemVQlzCCWAuIIgdjsbHFePRPk2eYUv7N84umFoC5HrboT9rY0N/Z7nWuXooGWTDNEWn8p74eOMcWp0AjAK7vUCU0Ui5YECT0ESSY/XATxBwernaa5Z1FC7VPNVjUXktpYEKb6xHx7YqyAG/9mGaInzaIgTuxO39zGpPAGZUR5uXlYuVb81v1GGnhNI5XLJR1a/LpmXZTP8APa8DeyjGNuJVWzlbL0zSA8lKmtlc7GIgNYySf0wXYVQvZr+zqsxE1sut4kU46dcQ/wDxxUiDm6d5soN432OGvgnFHqVa1GqAr0GUkoCUIZRoIm4m5g43pldR1vveLRJIvPcW64TbWh0mJCf2cNf/AIkEco9LHeBPq2E40f8AkDSB/wAWoBMT5RPe/wDzNrR9RgvkOLVa4aplyiUQfLDurOXgwSqqVAWTuWvG2MHDPGQqZpsrUYeYp8tCi6UqROoQ11b22sYO2C2FIoyf9nKv68y8XutNe9pkHfFdP+yiiL+dVBjfSBewHTrOHZ0hVkssyHiJMWEdBc4VeEVK9YV9eedGpV2pywpBIWCpYMoJO8gEbYabFSI0/wCzelpJNbMGFlYYeqGJG3+5xm4r4Hp0aFSrTesXpaWXU4K6eQmYURA1H6YZvDubOZyq1KibuwOliFYAsutZvB3GNeZyYiojhRTdWRiSWIEGIET6W2/hH1HYKjz3K1SrqWuRVptvIgMo9jtP6YfFqKkAAGHg8xEagTspMdRvjzwUmDFHuyzTa3aRN7id/rhw4BnnqIS1RnqqdNQDSIIk02iDy6bEiNz2xhHo3l2bBWldlJCzp5jOgxBkbN9je+PsgcukGOURTe4YSpk9dXL8zj5l84WeYlddQT5gggWZYH8QJ+hxKr6CZn8O34p6GVItuN/0xRJ9eIJI0mVOkUyIYDn0leoUEyP1vGKK3DRUkMvmKW/PTLG0taWBuWJ+gxbmyASdVNRqkHWeqFTHT6/IxXRqqq8zKQEaW1uZgwDfY9iO+GBAUGOklWUCIAUBTsAQA0wROpR2wBLsc85H5CzQoidC3gNJEgEb9cHnen52kMQVIJ9Z9KtMXkbgm5iBOFngNQ1ar1CsytR7812PKPY3jCYIE+Kcu6Zt3pMQRFRQdvxBzCDa7Amw6+2FnMq2pa9UB9TSyxAI6bd8Mv8AaBVjMKl+WkoO/dv3iT98LtfMhpFtvnbtjVIxbMufdalT8FCoiY+Bc22/0xKpSp6ENNyzkiV6g/p3xZlSESYknr/TFQy41mBN+UH32/niqFZ6Bm80ure8CZA3gdyCP0x8wJzmXakVppLBVAJ97zuJHxf9Ix8xJpZm8M1JzdH+/wCxtDTv7YbePaZSqrBvUBB/dYkexHS07YQsrQIfmsQB9/8ATD1VQtkqO2laaMAuomwAb1WG8mB0OCYeMaFpgNqsFMEyCeV1YRC2gaQY+PbGfygYPISQkgoxhgQdO8zBM9gB74xcAz5OXEEkp+G/MF39F9yRbtbUL4I1qjLAYPB1H/mAWAhjvcmf0xmWfHp02ZSBTEkifKOxFm/uzyj5xcmWQpyimpsg5DAIkkm3qjf3xgq1awqrULFaK0lJVYZjNTl6bBex3JmwnBGo8B7MpGtxzSNmEyDvM/TABjz+bSjDOypT1NLBSouCECq06ou0C03ubFTz2e/aHiFC010ogGk6Ts5BuGaNiZG3fGnxdwuoAtVealoKVEBZmUAmag1bdvoPot0m0iHM0nnS4N42Advjv8HCaGh18F8IJP7SQSo5KUGDf1OR2gR8ajBBw40qkRLkjadPW/X9cKPB/GgEJmVAIAVayCFj+PTdT8cu22GWnU16TIamx1KyPtEyfcHvPXbGipLBm7byV5vg6ZkFKo1KZ2sQVJ0MpHpb3+mB4q1cvVpU6lQ1qdbVSRmjzEYiYJAh1On1QDMTOCOYomrph6lHS7EaSoYwCBIaRp3aCL8uKMrwMealZ2q1mCsE1soCE+rSqAAWkTc4CWWHLgsWerVII0aeUDRuDGkGZm++F+tlGfidVfMqUiMqt00SRrax1AiPiDbDNUQAegrKlRebrM/TFC8MT9oOYg+Y9KLsdOkEWjpuD8zhFFHDOH08vrADkudVRiSWaNiT1Nvv74nmMn5aVaampzB2nWWguGAMu1riYBxuejvy3YTubABRG3e/1xjr1jCqwWToeS5HIGUkbXJGoRthDBXhrOJSyKiofLah+HWBIXSyE3N+sgg9Z64XuNeF6T5qk2VcjMVn88srBlRFBbWB/ESu5iRAw5cT4NQqsHq0kZvUDqIMACLgAzN/bFHBOBpSLGnp0Tr0GNQ1bjX6mXrDTHQ4q8k0E6vDwQjOuqooA1liu/qiCYBYTHxhNyvhunmKnElIQVUrA0nNypKyIJHMhIuDY4cc3l/Uw0CCvvYkD6df0xlHDKaioymkrH1uqjU8977jYfHvhphRp4DxNa9JCVRakFKq2lHUcwI+Rb2IxbWqQpk0xACgk3ETDSfpjNVRxqZVVjAUkpplRsSSdR3J22nAfO8fo5cRqXM1QQppqBAtCnUJCEHcsT1gbYLCivxNw1dBzSRCgCtqPq6BgCBcfQsLASBgFkc4yNqpsUaNIYfmH7pHaepuOkG+M2az9Suymo2rT6UGydj7t/Eb9t8VO9R6vlUfxKhFyPSo7v8AuxM/7jGD/wBP/JssLIzcK4srlkCKalMFqiaV0gNuyDfaAALk3Mbk3w7JFC48yodVQRqpqAIVdOk6QIttfAPhXB0ylMJOuoWPm1hAgmORpPMpBn2gmxjBvVpMH95gC1SByqoA63m4MdL4sktqtVJDS6AByYCbiNhBsb798fc3QsEIeG0qTybG8XE/98ZMw66Qy+WTCut7Mb6x9R/PFNKlT8z/AKZOpu5EEAmAf3Tf2jABDile1ViT+GKi3JEM3ulgSAkAj82BHhuFUk2DMqgmdluRbcdD2xb4mmlTSnYFyajkCNj26iY/9mCGRVadBFZgEVTUcyCJibHdSL29vfC9h6PMvFWYarnKx3CnTYkiEEddxufrgPqMk9DaemDrZ5HrVKmn11Ga97XsQIxgrVXvRCi7T8Amf0xvZhSMS5jYWOJCrzTbcH9I/wAsbWyFGmXWoxJKgowM9DYx1nvgdToEOFYXOm3z/wB8CdhVHoPEVh+UQCAeU6R+n++mOxXxlA1SRTY2APqPf96D7/XHYijQCZikoMLAMSD/AE+MMnhLiKvQIcgnL7qxJBRpER2G5t0HzhLr5uSPbrgh4c4jTpVn1+l6bjcgbTBjeYj5jFtYITyNXDqyZWvVp1CYblkLJJPoCjfm1fF/rg+lQPKsKZam3MpXUZYXJiwF5tvGAXHcmaipX3YKGmeZlYmCABACW5v4vaSb4VmhVp+aORkXy3VQFF9iJubmem7DfGK6Nz6uWpkS3kiFDNpQ/kNj8MPtjqlTTmB+GoGrU7im06mCgKBExB1T3GCDZYVTBNTTZSDA5VB2gb6iPpjqjtchXPIXmUgsANBEmdh+uARjahcwWaIDjSwRiJVZFyLr073nop8Z8LuAxy0S0+bQaBJ6lf3QbiJ7X6YfChJYBWEmmJLAGZB6bwCD+uM+byAeQFaS7hSahWOUyQJvcTF5+mAZ5VQYgaAfLdPVSe0H+GTI/wB2wV4bnHpmaLPRNpG6N1lgeVh9Jwz8a4bl6xpJmEnzB+G6+pYBJACC1hPUX2sMAG8LVqNMmhUWvSA1HUQpUSeUEGCbG1on3wU/Qf0MU/G9XUPOopVAO6EKbdYYGD/iAv0nGrLeMaEgO1ShLkgMraQpnqNQmPfdu2EivmHpGKuXq0yCdRiR+u0bYoHGpnQV2/NIt7fXpH1wXL2hVH0z1HK1KVcRRq0ahIe9mNyIJgyD9P5YnnqDG+hRqSCFgxvtOncH22648xq0JBJVGMTMmbkzvP0g41ZfMFZCVKtO0QGYrfeQZWPaMLkh8WehjLiQpWmrVBsVut9gIA2tP8PXFea0swHIoYAwoiNJBvAtN7T+XC9kPGdbUutUzABkxCNAEbyVtO0C+Np8b5YgmatQkR5OmGBlj1MBRaCWIv8ATFKnolprYwGu1aSqqVYFSRsIZgL9SZm0xA74+Vc1TohzWrU6QYwRZSIB2LGTPx1GEbifiyvW3YUEaxSmeYx3Yidv3QMC0p6WLQD0Ym7GSLkm/wCpwnNIag2PtfxplbEGtW6HSp09e+lT/rgdmPGzj/lZcKY0lqrD6EhJJjb1dcKdTiFNReoJm8XPXtJxGjmalQ/h0qlbmg2hd4F2t1++Fyk9IfGK9hXM8XzFeRWqkqRBWlyLF94MnrucYIWirBiqL2/yjr8YJZTw5nKsa2p5ZAGHRmsYPsDgrwnwvl1LMqtm3UrFRyCoYG6X5do2nfpGFxb2x2lpC7kOHVsyo0KaVEXNUjmI6lF3Nrzhu4TwVMuhXLqepaqILMYMae6n4jeJ3BKox1ElTCuFQciqNpFzJmbdL/XFtGiYWEaNd5c2Cg262mYj2xdVhE/rBmRRSisKehivmKBTX1QwYE6AWjUN+pxooqEMKGUKdX/LUSrQSfTJMyPpj6yizKD6qoE1WAW7Ta4G32x8Si5nVOjShH4hMqJ1gn+IR16YVATemSSPxhBhpZQArkxZDMSBPsDjIMiWrS4OqlqE+YS2klSIG0MBBHzvbFuZWF0lFqLJQs1UieqgyDa8fJ98B/EPE2pfgbM93tEAACFYb6o+bN3wAZTV/ac1LHUiG0EAkLMAAkXMTHzgb4x4sEohQ01K5JqwbGDBBEcrAgJECykXwZyrjK0mchi6IxbkmGIBVSdxyxcW5zfCPm3FN0qVFDmT5gPUsCZjY3n7YcOyZP0CqNQ7iYGN2SzIAZzuRv1EdPr/AJYzZulrqTSQoHPKgM9BNun++2Kq+Wem2lwVaNu/bb4xrhmWjZmax1IWiVWJIHSO3uTfGbOVjUqgidVgIsZm0R74oevtaIsMHfB/D/NzBqNZKYmTsG6fpczPQYehDTw6r+z0wjO1RtydQNzuDquCCNvjH3GJczUYsz0yxJMfhk2FheR0E/XHYzNBKLaiAOpxtLUlFMaSKgI1zt79bj4xPM5sLTSnohgwJboYO4jHZyupY6xJ6Hr9sXsjQ4+EuJebQKgBnpQpXrUQk2k+lAJHyB3gzyeZOTzA/wDSP5twVM3E7spP8+90ThPF2y9YOCY2YA6dSk3EjbDzm+IUswAqMWDLqRtJ0UyPyiBMkWIExE2xE4+0awkNNVAByzzx5bCowMMy9Rb3Hx7HF1dWmwVZdFJLEkjlJUW2I1C56nCnwDirUNVCuDo6gxykwZP8B3+4wzUqsNE04L6i0EqTp9jGqY/nvIElFmagBNQprLEXbYkNDXAmP1uMZKVWmdzRBLG4g2pNHVt2Hv164vpVmdRcXpsQQhnUY5dyRsfcYozVZ1dQrEgqqk+WxMK1yABFg3/bqhn0hd/wxH4h5Zg6VCqD0G22+K/KBkahywVPlsDrcsSpK7ASpje4JxoWlrlvMYhiDqAvA0aQRp6nUdvnHx5mdbyCLAKR5kADpPUb2+MAyFTMNqXTVLKXEqaZhgI1GRcad+1sB8xwuhVktllb1EuqMCwJYKRCiVAg7m0bnBcQZ0msdIKpzAQZcPeb7Dftj7SC20mppqABBNgqxr3Mj63wCwLma8GZYAlBXomFEjV1MEkENaL9PnGCp4FYOXoZkM5OmKiidhvHbfbphuzVYAAkVSCNZKm3l8xUG89rDEa9G51qxKnW3OYglguxuQFFsFipCBWrVaNTRmE0EkgODyMRazbRjb5g0mYmLtYg4aWy7SadUI6QEKuwcrMGV5RMyLGTZYPde/8AJi+ay06ynLwHFNmIPspIEhTB5t7TGJcUylJowZClVzAbyEGhfXVeY+gF2gdu2DeU8J0gzftDVMwUJV45Ui2gwpAgzEEzPwcGK5bQAKLaUYBaQZVsQJU9xc29uuPlLKMdMUVpozCVapcBd1MA25T7XxSpaF/SrK5H9neoFyaLCKoMpcsxAPdQRM3Ow6YJ5hnYAMkAkKyJAtoJAFzeSL2titcpTlGWlTLFmmT0UEdjebi2IrQEAmlRmGYy/q9MH0WiRhiLWS4Y05l3Bio25NiRtsIJHfti/LuGIGgL5ist3MkiOkdApv7DA7Nl1TSRlwAkNJJDarSICmQAfocbmYFmSaEaVWAQTctMbfphDK/KIBACEMA41Od1CgxC2JIHwTiypm0ALTR3FSNczI5liLmBMdziH7TpflNJdTACJNtJOoAReRBHti1a5LavMVdVTcITOhSve8/Y4YEDlKZ8xFNEkqT6QTcvex6f0HfFdRNPmNNCzJB8qbEoD+fb/XFuWBGg+YYAqElUsIZQem0kx/dxTUzQVPNqO4VQqgW16gZGoQN+x+T7IRDNZ4U6JqVQg1k+UirytYDmWTEgSbmAe9sAuHZY1qhqVIaI0qZ0teBe5VFMfy6E4oq1WzVbW/KCQpIBhZFlPYmN/aTsMffF/GFy9E0KdqjCNIsaa9YPuJAv1JwJcmDdFPjrxCBFCkQxkNVPuDOkkb3ue0AYUXzeupJHKIMdJH+WB5aIEYto1YgRIF94/wB3/ljaqMG7YU4nV0AEWqBgQ3Xbvt17YyZ7NVKhD1CNQAAtFpO/Qbzj6meDNJiwMSOuKq9WV2mYuen/AHwJBfor4nkDRaGZXntho8P5VqdBQAQ1YhjuCEEEns66endvnCqaAPKZd7BYM/Aw85DL1aahGY1Cwlz0WSAVv6WB2PW8i2FmsjxeAic0EJDeZMybT/K2OxnGUJmVYwTvVPeRuexGPmEMSc0ZEH2O3zjHVrTBxLNVybk3nFAoMxhQSfbGhmRLT03wf8M8ffKOCLoTzLH6kTsw++xwEycAyTtt8431syCJVb7E9Pn5xLfo0jFVZ6FmMlTrUdaGREowkxtCudyPaOW/TfJwzibZdvKqgFVkXnlJ6qB6l+Pod8KvAPE1XKmEOpCbofuV7NAicP7ZWlXUNcoSAlRSAqM3QDcjuDsT0kxlKNaNFILpnQNJV2dSx0sIJIElzfoO/wDoTEMuiYqEAOfy2Xmty9eUWGFamK2RYlYIaVBN1e/Q7qTbb5uAMHchn6daRSIps3KaRJVbgybRqbfb2kYSyUXrQOlgRVXlEgkdzoiDFiD17e2IUEALLocmxJLg/iSIJ5t5j2x1WtdRUV/U2o6zpKgvFwdhbeNvfEstkpdGZNWvXY1DcqSRaYgAb/GACRon9x2OoCfMiGiWtq2I7bknEP2TU4C04W4VvMNgDDiJJ6fHxirKUgSqmmq6qJIYmeYFRsVHNeZxKhw/ShlaSzR1AKLqFA1SepJbt0O+ACWcRjC06YggAS5WAs8u0CbRBxnYEgFqaNCM5LOWMAGV9P8AECPjEXqgjzHSlSpgIwJXqvMQpPKIki4uQYB3wtcU44gqEUqOoaagDPyltfWCNViDEgbbDAA15ihTUKNNEXEmwIDvHbpK7npjNwqhTbn5IZBrXRy8hABJPqjvYe2BXDeKZZmAFM5arrTQJlCSNOowQswZIYDYdcF+IcS8lC1TmYkimByBiSCCtztAJB2F7zcA402LARTVdFSCbAiQNvylQBufzHEMpmkZiRUoO4pLCBZmdWw1kz0267YVKtV31PWZW0HUQbiDaEpkxMgX943wBzeVqqxrGk1MG8lCFuJG4gTuPthxVhLB6bn87pDmoiJzU12lCVcTpaPfZgDywJxClSAqVIfLsTXBho5BCmZ/dIW1hvvhI4B4vqUSEq/iUhI5r6JtP8XW3ucegukEgsGpVFXQxUsTe6gggEQdSm9pHS7aolM0VMwNI/Foiau4sJUDbmvJEH2Y9sdScfhlaqHXXJbSAej7cx5SR/8ALEs9XPNTWoFIqUykIYIJQk9iPUI7DEX4rDAGonLUIED1SAIUeYSTzk2B9PTCGXUc1sGdbVHIhWsZYd7iJ6DFD5tgVBqXOpzppm0ETv8Alu0k7d8WUahM1NRVVdgdekRuCYG1yDfuLRgBnfFJVitEqBBBrG+qZIInseptvAg4Bm3MZlaMmq+uoWLrSWNMNGogwCDPNJ2IsMCaWXqZuprduQEBmiyx0Ebm/wD8uxGI8N4MS342pVIkX53I3Ck21AQdNjGwwX4pxRMpSJcKp2p06djrWYJBN5ESTYC198KmxXRRnuJ08pQNQKVsBTW5Dk76v4u83AUR1GPMq2aes7O51Mdyf5D2A/lgpxfi1TN1g1WAOipsJiYDbsbTO+IZCmvnlTyzsSLyt+nfbGn1ElyyBsxSKtB6YgSRg5x7h2kT2E7zyn6dDgXmcyhpoFXS4s3v/met8OMrRnOPFsoB+lsSevYCAI++M4bE6FIuyqvqYgD5JxZmMnhThOpjXaQlO6xuSJuJsdPbvg1lq/mMTCs4NSTfdQAFI02Ite49XfGull2prTy6hdKAatZ63MSu4JE7dt8YquW9TaaQ1E1LXuoAKmQN74hlovaqygTSDSAZUx+vLvjsCs9XNNoRhpI1CV2kmwhdsdgoBWcE4sy+YenOiL9/6Y7HYt5IWAjw3w/qQ1KrR1VQJ1Gepm2NWdy6KmojSs2Ajr0+ftjsdjBttnbxUYtoFZOoPMk2Bt8YYOC+IXyznTzU5IYG4BO7qthqgR7i2Ox2NmjkTHyhlRXo0jSc1adUFdLjZRuVJghrDuJIiAJAfifAwUarRlo1MaRiQFi+on3mL747HYwls1TB3COMVqLspJdVGkqxkr/cMnT9xt2wwZDN5fMOKS0/LawRCoZYPqM/QncbdZx2OxEZNujRrFmz/wAN1K4FKiFJUKQtzos1oGkEIepO+IBBVVtJpBWcgHQwIJQh+uwGqB9cdjsVZAm+JeNAVigQMKNqaKWCBgBLw2x/KANoN+uLV4HWr5YVx5QDK7FNJH59IAMmSSNztjsdipYVgpMD8Q4bVpO1KoLg8wJDAjbfqP0+MQbMVW0I7NUVBpQE+mYMX6Wj6DHY7Eplp2rGLw7wsGvrcwtJZUwGGtp6NOyg9Iv0war8BqKtPm1wYNMgFQGWFiWElQ2kBiwGOx2Ic2kTJ5PNOJ8EenVqUwvpdl3HT362649I8LZatTydNtKLUp1NF5dvWUI9QAXm2B6Dtjsdi5+RpIzQfXh1Zl5qop8o0lACRpkyZHdugO295wIOZfRFOhqL0+cu4IDXkqdWoySTNuh747HYz5uhpgdODZuux1lnPqMsoXlG+lTE/TDHwrwqoXVHM11cgcpE+lZI+px9x2L8f+ssJSYH4jxCtRqFKWWZ6SyVUugHme0tIQEk3vJJEYTc7wrP138yrTZm2u9Ow6AQ1gMdjsdKSMnJs15HwvWCHVQ1M35tSSp9jq2mPfGDMeFs2rAimSRBBDIIM7+rfHY7AlkOTSGBfD1Ywz07OskBl3NjN/1j39sLlfwTmQ5ApHT0OpP/AOsdjsRFUayleyqv4JzQNqZP+KmP/thl8HeDa1IPWdIqbIhKEMpswJDGCSRfp2Mxjsdinoyew7/5cqgSaaFlEG86tWnqTIi4A7DGKp4YrjSDSptpAUmVEz1iPb74+47EJhZVT8KZggBwCRYeg2G25x2Ox2GFn//Z"/>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 name="AutoShape 8" descr="data:image/jpeg;base64,/9j/4AAQSkZJRgABAQAAAQABAAD/2wCEAAkGBhQSERUUExQWExUWGBkaFhgYGRwZGhsfGxwYIhseHR8YHSYfGhsjHxwfHy8gIycpLCwuGB4xNTAqNSYrLSkBCQoKDgwOGg8PGiwkHyQsLCwsLCwsLCwsLCwsLCwsLCwsLCwsLCwsLCwsLCwsLCwsLCwsLCwsLCwsLCwsLCwsLP/AABEIALcBFAMBIgACEQEDEQH/xAAbAAACAwEBAQAAAAAAAAAAAAAFBgIDBAAHAf/EAEIQAAIBAgQEBQIDBQYEBgMAAAECEQMhAAQSMQUiQVEGEzJhcYGhI0KRFFJiscEHcoLR4fAkM0PxFRZTkqLCF3PS/8QAGAEAAwEBAAAAAAAAAAAAAAAAAAECAwT/xAAjEQACAgICAgMBAQEAAAAAAAAAAQIRITESUQNBEzJhcSJC/9oADAMBAAIRAxEAPwANUTpPvihRv2wWr+GcxqjSSZM6VMCI6kAGZsFJJxpy3hNZ/E1MIm7on73u0yI/XGHHtnS/JekCeDUvMzKTYJLn4S/T4GHDjWeOYSmF5S6XV4JiBPtu0X2PxgZT8O6GPlpIKaSNQYEkKSWuDAmLReBfbFud4nSyaww8xjJEWabjeTpBB0zvCneRhyd0kQu2Z+MeC6YU1KdXywLkVCCl5iGsRMdZmbYXKXEjTQ0kAZpMvcgiREAgHp1/THzivH3rldT26IAQqdgJJJ+TfFFJj+Q8w9t+/wA/XBWMhyyTq5l3dmqMxZ92bqO3sPYe0YuqjXThtQCL+HcQO82mMXpxxoCFA5JEBbyT7QZPtgzkvB2oeZmXWgnVF9V7wbFVkdpPtbE32XKK9MW6PDqwdU8p9REhQDJBO8C+GvJeGqmgtUIoiYgkBhvPqsoEHeTty4M8OyukMcuvlLF6lQks4gxCSdVpvEfGC9HhIDBjNRxuzQ2zCYAOlTEiLix2jEudiUKAOS4JlUINKga5n11PRO4ktC9D+XBL9nrOoPmLSRVstIAg2JHZZIJFj9MGKdDlBMyAP3vc20nuZt+UH2GOVSF0jUSVAB5yJ0xJtb974jE72VrQu8e4MTQfSalWrsL6tQ1c3p/hiTt9sA+C5QKrNXpl21FQsrygDcS0hg0bqbDD7qE8yrN4JEkRouZW2nfc+oYqbKgsvKIAEhtMAEyOkTyAGPn2wws8+bLirLU1bSJby1BaImZJuN4JEDbrgt4az1GmGWoiMKgGmoyq4WbAFSJCfykzPRny6rpgQsupEGw1Ce++lQvT9cZ83wulVKswDGFkqdLwVLC4bmj3B73iMOxYAfiD9kpUQaL0zXUrApnUG/e1AGAIvNunvjZ4URa9Goz0xBI0yLaoYvpO5EBSRO5IxoHh/LEgFGYlZUOVInTqglFB2tgvoCKigBAAQBzAKIBG38M33kDDwF+jFS4QmmQNJtBpuRfSSQbkWIn64qqcNqLOioXuBpcSbiRzKZ2Oon+E74KVmYapWQhY9RqiBax/KY+ZG2IvRY7rO5k6gABy7lDHKRHY6vjEUOxT4hwQO/41CQBvT5p6AyCHCz0JvAi2A+a8IIyk5esSwmKbRqJG3YiRJ2OPQnyclpN7wwgQQFFjAIM8wPtjFxHh6vqNRQTeDNxExtFoOrrMfTDTaFSZ5TxLgNejzVKbBbc24E7T+6bbGDi/L1UcL5raio0rI2HQQBLY9BrcOrUzCN5yAkaHIkC0wTKmw2I2O2F3O+HkrS2X/Bq2mmQRqsNheL3kWjcLh872CjxANSoKxZVVaZjlt6vpMD6YlkM+2WaVlSPUAxKtHcEwRP8ApjuI5ZqH4dURUJ1BtwfcHqOxHvgZWe5JIPuMaRWDOcm2eicK8TpmBuVczy6jqBMem/NfsJvcd9Oeyi1qboWMMrgXLRcMpAmDB26gMBN8eWNSaAwELMA++GzJeJ3VlSuDA/OwBe4ABMWYDY9SI2IwqrQJ9lp8CQY85/YinbrH5uv+eBub8KVVgozOsiZQhhaQdJJkfHbD55qwCwW+19xEC9pkkD74qqUwLSJkxDRMQD16gz9MLmx8RDreG66jUND9YmG3i4MYw5jJVU9dJ194JFvt98ekVFGxMG/WOu/q/wAX0xkqV7kSVuDP16Q+xjV9Th8vwM9nnPmj5+2OGG/ivD1fmCU32BGkqd7yymeovB3/AFGVvCpiUY0+hDgxPUSB/Q74rDDkwIVx2NtXg1dTHl6/dbj7fyx2Cg5o9HGTI0y8BQdSgAloBuSDa7Tb+QxwhTMEGSIMx03gHaxt0PvjS72GzC/eLKBaReSR+gwrcb8TtTqOiKHYC7E2VovaLwPvPxjPLKtI1cZ46lBdJ5mZRbqJ6sYsCem59t8JebrGqS9Rpm59trR7CwAxRmg7RUZg5cy15aT+92JxGrTZG0uCpiQD0xokkZttk8ujBvMELpMraft8d8E+GZCpmGZSp1OwJqEkKgP7wQHeY+uN3hrw42Zh2lKS9QJZrX0zv7tsMN9NQ48nLxTpJ66gHXro21NESYkxO0TE5UVGNmTI8OpZflop51e+qoQFKna9/wAOCLCZ7mbEpkuHknzXJqONUBl5VO9hqAFrybXBjGvL5VaS6acgXBtMsGVZJI5pPv3jGiqrSextYETcKL6e3X4xnvZrrRhzPH6dFvLIZiIkgKN7ieeL7kD2xRR8UK06UaJ6kbz7T7/UnGPxBwepz5hSSd3pMJkLIJRt5CgGDvHScBVsVbcFtOmY9XpNjuDF/c4WboeKsam8RKY/Ck2N2EbyPyRPTFA8QmxCxp7uOvcLS7Er9+mAtTJixIsRAuTcfXE6GQUydKE7gED+uNfifZnzXQW/8feL00EbSWtMhdh0B0+++KKviSo4KDQgIjUCxIkEArLgSLrJGBg4fJJ0qB8A/wAsSfLgrACk7aQt/wCWH8T7F8i6CQ8SPAXVTFrE6p9jJqdPTtj43iZ1EDylnsfYad6mwuPYYy5fgwCXgdgR9sQYe2pV23GD4n2L5Pw1P4iqP+ZVkXAgkaomDq6AH4n3xCrxZmszgATbSPzzPTpAHsCRipXbcEjv7H+ZxdlFJUllBJ7n+vTD+L9D5PwtTjdTcsvvFP8AeF/yHsMVNxtz/wBRoMyNC9Rf/p/7g4jWr2iAO8b26GemOy9YOJAjpcR9cHxfofJ+HVfEFQA/iuPfywBt/wDr72xmzvFKt2aqwX8x5QLrBNlHS2LMyByhgBLgHT2ALD7jGjheRWrWBIBFJBUgiQWYwswYtc3jcbxGMZxqVJmkXasMcLzQq5ek5JJKyZJ6GGJBaQDOrYdMV8RyS1RzCCo9QnUD3J68umxjfpbBdY5RLmY3FhIK7REgiI9xjOaPLqhieXtMEaTNrwbn6bkDDYIWM0IApZpA9JiYqX3Pci6sBeBB6nVhZ4r4ZbLq+iorUmA3AZlHTVG09G2OPQs5lwwZWJgxKsPUJCfu2MjcXv74C5ui1BSeY0TIMqJSTcX3T3IhvYwcCdA1Z5/VySFBcqdmi6z0/UYhWrEgAmCI22PuPc4OeJOBqq+dRI0GNajZZ2I66DGxuOuFhQSYmL3Pb59sbLKswarAd4B4sNCKdSWpSIIJDJcGVPUCJ0/yw45KsruK6upUgLqDGGgyNQZgNYPS0T1x5zk8pLNKiqFtAaJmYIP0++NGSr1KChlZhfnQ2BI2n6b/ADhNXoadHpdTMNYWNhbVBm8D1bTbp0xkemNJ3iBpg3ssrsd98U5LiQekHWdJHLJ2IN1MNNm3MbEdsCuO8b8mwAd1jqQq6iSBAMk9/n3xBYR8lBJFhtBn2P3Ux8AdsVZiiNmloJJHMQYIjpflbCoviSsOYhDfbTA2jcGfvg5keKrVClgELHl5rGPyydjaLzPLh1QjYcnPQ2tabwT7XOPuNdF3M6YN7k6d4H8P0+mOwrA7xPxdaADIAHbVo6xPqe1rGRfefbCL5gIb33kyT/qcXcTzLV28wtqdj6ADygTA+B2xhzWWemQri8T0ONEkiW2WGjrgTA3t7dB0wc8PeGv2ksxUlVtqvcxMDu3zYC8HYiOH5Ko9VKKqVZzYEGYO5PtF/pj0XyYC5OiYtvadMSztazMdgPyx+8MTJ0OCsppUFcCjTOjLUoDEX1EmwBN2nuIF5jbDDl6I0JpUKFiwIgXIO256yd7TtinK5YKoSmIRGiTaTHM3qEtJAiI++NNBYA5iSQCRqEbgW5xIkGO+o7YyNiyhS1CSoMwTFtp6HeDee+INQJBlTBi0TssGOXYEj6ycTqDVHNcBTdlkgPeIqdbx8dMSydKTLACQs7Wu07MRf+mACPEE0U6k6bU6hNuyqCfTtP8ATCI9KyWmGpgmPcT/AJYbuLsv7M51atSwGlSPxHAty/TfbCvUohmRVEfiT0EQD/UYP+kHpluarCNAWRO8kjp7fTH3KqZEm2xFzHbEndQFSQGN4tO/zOMLZ5EqmmSwNjPQzc46znCbU9GoO1/iInFQphIqaiY6Rv22xJkEdZ2uRiGXy6GQQesG/wB8Ajkawkkze5n+uNVMsditu8YqXJgXECNxf7n6Y+NWANl1fY4AL6zMFNxAvMf1xTSram0myxv3/TF4cMsHlHsZn5xlqUgulVMg/wCHr2w0IsbLao67xiumw9J9pxzUyrFSSAYuDf4t0xOnpY6QNhc2nb5wmMhxFBpWNldTM97f/bFnAaQNcpYhqbxP7ylSvUW3kYyZzLAISCSQNVz2v9bjGrhTkV6TgRzgD/GCvcH838sc/lVSTNvH9WNNNwGOshQZKgESPSRYsbntebn2x8roCN9U7kEC06p3P5uX3mMai55B+bvzE8rR0aBZomeuKqlDTJmGYNclry5NPd+k/Qk7TiSjHUywgFnnQZF1953HcwPjuMVNSMTpmQBAAZTY9llpn6/TG92F21SBqDCTFoNpfeQf1xTmKm4BUENpAJG2kGL1B0uPphAKVXLfs76wD5LmCpmVJGxkXBvtMrbtgDx7hPlMK1K9OOaJ5ZsY6mmSbE/GH2s6VFaYhiVYFkEjp+cwCQSI+0nAag4pHyGIdHE02gFSH3BF7H63vscCfFg1yQjNWQGQImzabA+/YnGKtXNhMx13nBDxBwg0KmlQdD3QMIYAmIaYFjacYqnC2V9DlU25iZW+0kd8bpowpm7gPHvJbSxhGIPWUYdRcWIsfY+2CXFqOqrVLAsrFKgGysCAVuDsYKz74XcvlBBZgXUSJQ7EdYO4jBjh1GpmEVSZdKf4YjdVJlZ6tBBBPYjEyXRcHWxppUkdF03UjlFwLxFgumx5ThY4xlVo1IA0o4DqJtcQwj5G3vjsjxQ0pDXEmx6N3Fu99JscbOK+Xmkild1LMBsxFtUqfcggLOxxJf1dkuGZdK9MFngpybkSBcflPQjrjsCclUq0QVCqZJN2g9Bsbjbrj5hktFdRBEDlDHrv7/8Ab3xDM01VbNJmZ3Nv+2IPmP1mx64u4JkBXzFND6SZab2Fz9hH1xqZjbwXIqlP9prSahXl1G4BmLH8zTt0WSL4OcHy2gF2tUq6WYmBAJELDKZJA6dIHTGXN1xXrin+RJdtx0EAgzCgaR8E4FcX8TtJWidKE+sAB26WgnQsWtvE2vjn2zoih3pOQpkRE2iSIIPRAZgjfecX02tOrYwI1H8/KDbeTH0x5LmHzFKH/GEkEOS6zt1P0+3th48IcRatqDsGZGWXJ9SFoG4jVynsOwucOgGLMUrgrqImSSCSAPTuQfVMQDfp2mvIYvpExdhsAB+facfcvpMAhAYFgUneZiT2tbvj7UVegBPKYMfnqT+7I/ywhAfxTUIpokOsvTE308qljA1HqO3TC1TqAMNTQApIJ9yAIHXrbBvxJ60lhfzWA7XUdLyRef0wt8SoeZKiQQqRvb1fYz9sKP3Kf0BtYgOXZgrGwPpFtgN7+9ha8Tih5LEKS0QdZ5ivYT2xDiNNqMFySCSbEmI67fAxOgjKPNGllbsb+4IiQB3+Mb0zC0bK3iOolmUE9xEk97i20XGM2X4lXqOoLMskCNgZ9xv9MU1qg0ghy4B20gAE/A3tse2C+RzKBgpeGcrAMA3WBEfU9LzhcmOgSmergwtSpBMHmP0n3xZ+wVGIJZiSDuZt3j3npfE8jWTTqIAYaLztpHKY23sfnEv/ABOOXUZ7yDB9iLMp7YbbEkjG+SZTqViYJAIPQfrNoPa+NKcFZxqblsCAZk+5vbfHUcxUVmtptqKtsPcd7na++JVOLsGgkj2iwFoF7R74M+hYONKpliG1llB3BtB3kH+W31wW4dx4VCS6m2xFva87j3FsZw/mqQQAIG3f9NjYj5wFzEioVVZHWO3+XtOBSG0OPmlzAgSIM3np9N8ZkcqqsPUihlPcpBH8umO4fW1ICQZK3PaLf0xCggCRP5nU9JEtv9ItiPNpMvxbaH6vUU3lRc7lbahaCUMfy+uKUrU3CMGAEIVjRsf8Hxtijg2YZsvTYs16adWJJUwbgk3+FGNoy3Ql2H4gEip1Mr1EkC0x9cQUUPXAVgTET2uVYnYp2+cBOL8QFAFizkyavlgBQFJ5SzBZAJAGkbmSNjg1mWLK8h2BViCPMH5VBgao6m2E/wAS0TUrZhQG5yhgdQFUrBgiZDx3OENKzNR8bO3/AEQFMj1NO5gz+Y3vaJAMYIVvLzNMimCj0xqWmIt3IizKRFxfV0xrpeHcsaMKgAiVdWM6WAIZixAMEQQRt0wurlGpMddRUZGJDRpGr8pGo3WPbYntgZUVf9NuaormqBU6g6zcSQG6CAsRU2MmdV8I+TMFkIIvdY+hF+uHrK8SpCujSoWqo1zB0sd5mBIYT2vhX8Y5BqeY8ybVDMrtKwG6RezCJswxcH6Mpr2DqXJqAPKTb5+vfEcvxFqbq6mCpkfPb4/zxjLXx8feBjWjEfalChm6a1Y0gyJBVXDWsejBRMCBaIwvcQ8J1lY6B5i3iLNEgAx7zaJnGrwVntFRqLCBVgqb2dbjYjf57YcK7UwAKmkL2d1Bi4Ij+EkHfb4xGjUQaKNHMz6usxIi0HUCcdhprvlTBhWMCT1J/iIAk/6Y+YRSS6EuigMzODnh+vRphmedRkAASQIntFzA3BwGqqQdO3S23+/bBKtw5aSjnDH+FTFt+YwDfsDi5aJggrR41OsaCS7A1DIBK7sBO07TOxjG/gOZo+curTTfemHEBmMiZUkDSASOpJEXwsZPNVNYUKGJO1vueg9zgo7htUARJVmHMP8AD+8OoMDpvGMWqN1Twg54lzoUeQp0nlNQfBlQw21MYPLawkXGCPhOmKdFnaxc6rnTyU/Sfq2xiCDbCblGevVams2BZoOo2Akydyx3PQTPfHomWysrJidNtPmhQEadMbae1u9ugCW8UaqB52YloloAdjOkLJ9Mjm1CDjQ5AazEy3TWZ0pcT7b/AK4qRrRuCQL+YZkajE9D/Q4rqPC3gQLs3mAczcxJYgCL/bASLvibMTWpoVZopjeeXUfi3pwMy+alnOrTLARPZR3+cbuI59K1ao9NgwDKgIct6VBsTuJJ2tjDk6ZYkk7ux77EgXP93D8f3YT+qNQpKd4InaCRHvj7pT2M7/76Ysqoqid9rd8U07S0QO3bHQYADi3DFT8SlY+3ckR0+3vbAx6VRRrqMwcEGmBf7jY/7jDJxSqNCxHMwgfrOBUr5tOnNk5mb5sAep6ffEPZS0ZeG8PdidUnTumkkm4gAe/9MGsnwWS+pGpeZ6Aeq2v33O239CFLI63ApkKbFnNhJkfrCn6Y3ZvhaqZFQVCIABJkWk6bwSLRPb3wnJJlxg2gMeCuC/m6bJ5axMuLEmPy9sD6/h5PK1GpqJDEXFio5VuJ+dumGJV3VyWZLuC0CoIldMERcjl/iHxgmmSBirTQBNIi9wAZsI0lidx1Ei2E5dDjDs86yefNOEYFdNhaLf7v842eUHViDzDcidR9iI/l/TBTPcKpVpUQWVRDr2k2vYxte9xgBmKDZepAJIIlW2mO89Aen6YqryjPTph7huZC0rDV0K7FTJn6X++NOV3eOjAz8qJH6gnAGpnJVGUAMSAT2iSfkHBelmFq1G0EgFb7jVB9/wC99sR5MwKhiQ2eFiHpaOq1aizE2aXF1Imx6k7Y3LWkvcsyskroiCLGZcyIYTHXAfwlWH4ygbNScGJN+U2BFoWPrgtxRkQrqABqMyKfLvrnUO5AMH9MZrRb2WrlhAECG1CNI/KTa533nvhf8TUhMU4NZVugiXpkgagJgMrG0XubXww1qnMoIAlmi1O2r02JMz17EzjG9DWRqBAXUxsgOmmApk073J/SLYYJ+xTyHGmpIUUyGblBE6CTzsFtqtMoet+84uIIunzS3+JiSWjuTfUP3RsBgVneOu2YeqR6z6TblFl+sCJ9sFiGRuZWpsyHkYepGEkGfUpi5F7RYjEtNbNU+tgCpm1flF5PW3ToSRinOcGrIury20NJBAlbb7SB9cFBwYMCaYBi+kxqgyOSf+YLidmEix3xsyObKpoSqQDIEGID2azg2J029sWnx0Q05C1lqKVIAv3B9Q/z+mNVLhOi/qn/AN3S0dT/AHZ+mM2RyyqCWPNJA9o3Njgs2fckADUV/MDBAjrsCTHSD84JN3SCNVbA9TUTNIGafMzA3EbR1t7Y38PylSsNVOmW7nYd923MX3nGTMkPJWQTILLafY/64O+HeMFaJRhr8sgC9wtyLMNLRLbmfpivRLtPBZT4NWFoUR/Gl7C43tjsGxxamSSHenJ9IpsR/wDEEXEGxx2IpBykJtLLmoyoBqZiLC59/rH8sFm4Sxq00Y6ZsdRmxNryQLDrivgdAHMBjYKrMbT06frgxnxz1LX8loImxKXj41H/ADxcgi8AvNZTSp8okU50/wAVXeASN77KAAQATibcBqLQqu4akyrMC9gYYlv1ss9JOMnDeJgZku5FldaZYEgGRHpgyb39wLdC3H+ML5TpShg0CpFkYCZEmGYmJ3IgnqMKh30YfA9AU81TkjS4ZDtEFSdib3X3x6JSVvKkHVyNpEOZmRcgkTaZjc/TCb4VyzFvM8sFU5Un95oAElgTpBM7wDh6pZQoIHQoIl7hQWYx/FtA7dZwnnYOlok9MLewKkn01NgoBid+04GeIuCtm6HlLW8oEoGIRxIAuDqPuD9BgopbSWgA6Z0ywu5mCb/G3+WOaqynVyqvOx5iGGkEGxEe9sBJ5twXg4yxaKjONTRFgQDE6drxvglkQBRQCQYkknvJsPrjDSzH4ZYieTU9pubnbC9luPllCBxTgRJC7AdyRJJtHucPxvLbCawkORl94MdOv2xCgpKsGgjsRGFLL5rzJD12JB72j20kzB7Y1vxbQQBUeLAEgx+rCex2xtyMqNOdYBlaICKbe7Ef0GLOCZNGRnfcnVM9FmPed8CeJZwuy6S0mZgRPz8YyrmaukDUCNt1tHzt8YS7B9D5k8o2tSwUoIZlB5yOjNFm6gxfadpwQ43llqMhpoKkeoA3iDFxbta3XCXw7jDeVoqCqShmm1PSSp6hgd1Nh/sRRT8RZtAYmDE8p9r2/T6Yy4u7N+caoaMjQpmvodCpAGhZ0lW6kiZ67+9sEuFZ3UPLGpFpjUdQNhFwNiLg7z95CpR8Vvp/Go63VYptpIIaQVJm8Dm2PXFFPjVZWqkIPxpsSToF9ibgGZj3w3FsFOKwFqmeFyDCFjoB7WPsIk29owG8QZqVpgCLtqPfbf8A30wMz2aq+skEqIMadhA6X6/fGXh3EDqACA/c++/WMarRhLdjNVy40oALjyh0uYUR/PG2oQr0xMNDAj6T2/hGAGYq1DZV0i3UWxHKCotVNVxIgX622gd8Q1/lopPKHPwyIzBtIak35dRlWXa+9ycNtcmVITqrT5eymzCSbNBwo8BJGZoztrII3N0bp8xhuUyNFwdJA5G/Kwj2m3fGEdGstk6tAn0grHXTTvpNomT9sZqglSAJ1qwmUFqmogAjtBEYvKBjqAE6laTSkwyRF4m+KBlz5UqIby4GhQoBUzbqD0EXxRJ5jkMkVqI7qdKOpYHqFYat/wCXth9z1FaikVOdGIKi8HV6WVgq6YFwAYJuPcdxHh4eatJOYiWp9RJEFSSS7MDcD3Nj6gFfPVkLIjsl/QDABuTyH02GwjE2atctFWT4iUrMl9dF20MRBYKxDSP3ysgjYg9InB3LZZfOzFOAVKvpRlWBpNvVtvFrxhV4PwCpXrLouJ1VGnYTeT+8br8n5OG7Lc2fqqTpLh45ehUEWax6bHFPGiP6IvGcmEzlSmh0rq7QAIBPXpNsQVPKWoAZOv5JFjO0bYK+M6H/ABSGmJNSmJCKADpJBgIW6D7bYW81mdLnvHX4xqsmEmfaNEtWj0hpJ+/fBHw9l/8AiRTdiBUBAZdO9iJDW6bfpgZl6wVg3WD98a+EZqMxSY/+otrCLjvbDaEnQ05ng720vT2gyHQyCQZAJvaPpjsFaueZHddRHMSBKjeOwj3x8xFI05MC+EKJTMVFax0sogiNQIO5B6YMVS37X6CwdRIAJ5WQSYmSo7TcDAbw3U/4qhp31G9pPK8zPU+/bB/PgpnKUQZgbTMsw6wG339sKQ4ADNeESKv4LLUEkgatLAKJMjaBMA9e2N+U4KwcpUemoElgranhWGoCwC+xMi2G7LUVD7ayJMlVJlHv2sC2r6jH1kYWGvdwIVB6uZZm1wJJi33wmy02iNDLKlNRS0DSsIFcASwjWY3eJkj3xZ55bMBhUsC5dPMsFVQsRFmLENNrDFlKtrYGGcp5ZEBd21KTFogTHz8Yvoo1l5xqLqJKbKT2Huf5YQj4tQg6bb0ls9+XmM8sARjFxPNzlq7XjyasCdXrLATa23Tv7DGpcyWiodUAUqg5V3bUpMC/p2B9sL3H6/4BFh5jhByk2Q80MOWJVv1wWFCtmKRbLvqhGAAChvUQPY3/ANMV0/7LM6Gg06c2ualuvYz0wRyuR8yrSUX8yqq2g8oMt77KcemVQlzCCWAuIIgdjsbHFePRPk2eYUv7N84umFoC5HrboT9rY0N/Z7nWuXooGWTDNEWn8p74eOMcWp0AjAK7vUCU0Ui5YECT0ESSY/XATxBwernaa5Z1FC7VPNVjUXktpYEKb6xHx7YqyAG/9mGaInzaIgTuxO39zGpPAGZUR5uXlYuVb81v1GGnhNI5XLJR1a/LpmXZTP8APa8DeyjGNuJVWzlbL0zSA8lKmtlc7GIgNYySf0wXYVQvZr+zqsxE1sut4kU46dcQ/wDxxUiDm6d5soN432OGvgnFHqVa1GqAr0GUkoCUIZRoIm4m5g43pldR1vveLRJIvPcW64TbWh0mJCf2cNf/AIkEco9LHeBPq2E40f8AkDSB/wAWoBMT5RPe/wDzNrR9RgvkOLVa4aplyiUQfLDurOXgwSqqVAWTuWvG2MHDPGQqZpsrUYeYp8tCi6UqROoQ11b22sYO2C2FIoyf9nKv68y8XutNe9pkHfFdP+yiiL+dVBjfSBewHTrOHZ0hVkssyHiJMWEdBc4VeEVK9YV9eedGpV2pywpBIWCpYMoJO8gEbYabFSI0/wCzelpJNbMGFlYYeqGJG3+5xm4r4Hp0aFSrTesXpaWXU4K6eQmYURA1H6YZvDubOZyq1KibuwOliFYAsutZvB3GNeZyYiojhRTdWRiSWIEGIET6W2/hH1HYKjz3K1SrqWuRVptvIgMo9jtP6YfFqKkAAGHg8xEagTspMdRvjzwUmDFHuyzTa3aRN7id/rhw4BnnqIS1RnqqdNQDSIIk02iDy6bEiNz2xhHo3l2bBWldlJCzp5jOgxBkbN9je+PsgcukGOURTe4YSpk9dXL8zj5l84WeYlddQT5gggWZYH8QJ+hxKr6CZn8O34p6GVItuN/0xRJ9eIJI0mVOkUyIYDn0leoUEyP1vGKK3DRUkMvmKW/PTLG0taWBuWJ+gxbmyASdVNRqkHWeqFTHT6/IxXRqqq8zKQEaW1uZgwDfY9iO+GBAUGOklWUCIAUBTsAQA0wROpR2wBLsc85H5CzQoidC3gNJEgEb9cHnen52kMQVIJ9Z9KtMXkbgm5iBOFngNQ1ar1CsytR7812PKPY3jCYIE+Kcu6Zt3pMQRFRQdvxBzCDa7Amw6+2FnMq2pa9UB9TSyxAI6bd8Mv8AaBVjMKl+WkoO/dv3iT98LtfMhpFtvnbtjVIxbMufdalT8FCoiY+Bc22/0xKpSp6ENNyzkiV6g/p3xZlSESYknr/TFQy41mBN+UH32/niqFZ6Bm80ure8CZA3gdyCP0x8wJzmXakVppLBVAJ97zuJHxf9Ix8xJpZm8M1JzdH+/wCxtDTv7YbePaZSqrBvUBB/dYkexHS07YQsrQIfmsQB9/8ATD1VQtkqO2laaMAuomwAb1WG8mB0OCYeMaFpgNqsFMEyCeV1YRC2gaQY+PbGfygYPISQkgoxhgQdO8zBM9gB74xcAz5OXEEkp+G/MF39F9yRbtbUL4I1qjLAYPB1H/mAWAhjvcmf0xmWfHp02ZSBTEkifKOxFm/uzyj5xcmWQpyimpsg5DAIkkm3qjf3xgq1awqrULFaK0lJVYZjNTl6bBex3JmwnBGo8B7MpGtxzSNmEyDvM/TABjz+bSjDOypT1NLBSouCECq06ou0C03ubFTz2e/aHiFC010ogGk6Ts5BuGaNiZG3fGnxdwuoAtVealoKVEBZmUAmag1bdvoPot0m0iHM0nnS4N42Advjv8HCaGh18F8IJP7SQSo5KUGDf1OR2gR8ajBBw40qkRLkjadPW/X9cKPB/GgEJmVAIAVayCFj+PTdT8cu22GWnU16TIamx1KyPtEyfcHvPXbGipLBm7byV5vg6ZkFKo1KZ2sQVJ0MpHpb3+mB4q1cvVpU6lQ1qdbVSRmjzEYiYJAh1On1QDMTOCOYomrph6lHS7EaSoYwCBIaRp3aCL8uKMrwMealZ2q1mCsE1soCE+rSqAAWkTc4CWWHLgsWerVII0aeUDRuDGkGZm++F+tlGfidVfMqUiMqt00SRrax1AiPiDbDNUQAegrKlRebrM/TFC8MT9oOYg+Y9KLsdOkEWjpuD8zhFFHDOH08vrADkudVRiSWaNiT1Nvv74nmMn5aVaampzB2nWWguGAMu1riYBxuejvy3YTubABRG3e/1xjr1jCqwWToeS5HIGUkbXJGoRthDBXhrOJSyKiofLah+HWBIXSyE3N+sgg9Z64XuNeF6T5qk2VcjMVn88srBlRFBbWB/ESu5iRAw5cT4NQqsHq0kZvUDqIMACLgAzN/bFHBOBpSLGnp0Tr0GNQ1bjX6mXrDTHQ4q8k0E6vDwQjOuqooA1liu/qiCYBYTHxhNyvhunmKnElIQVUrA0nNypKyIJHMhIuDY4cc3l/Uw0CCvvYkD6df0xlHDKaioymkrH1uqjU8977jYfHvhphRp4DxNa9JCVRakFKq2lHUcwI+Rb2IxbWqQpk0xACgk3ETDSfpjNVRxqZVVjAUkpplRsSSdR3J22nAfO8fo5cRqXM1QQppqBAtCnUJCEHcsT1gbYLCivxNw1dBzSRCgCtqPq6BgCBcfQsLASBgFkc4yNqpsUaNIYfmH7pHaepuOkG+M2az9Suymo2rT6UGydj7t/Eb9t8VO9R6vlUfxKhFyPSo7v8AuxM/7jGD/wBP/JssLIzcK4srlkCKalMFqiaV0gNuyDfaAALk3Mbk3w7JFC48yodVQRqpqAIVdOk6QIttfAPhXB0ylMJOuoWPm1hAgmORpPMpBn2gmxjBvVpMH95gC1SByqoA63m4MdL4sktqtVJDS6AByYCbiNhBsb798fc3QsEIeG0qTybG8XE/98ZMw66Qy+WTCut7Mb6x9R/PFNKlT8z/AKZOpu5EEAmAf3Tf2jABDile1ViT+GKi3JEM3ulgSAkAj82BHhuFUk2DMqgmdluRbcdD2xb4mmlTSnYFyajkCNj26iY/9mCGRVadBFZgEVTUcyCJibHdSL29vfC9h6PMvFWYarnKx3CnTYkiEEddxufrgPqMk9DaemDrZ5HrVKmn11Ga97XsQIxgrVXvRCi7T8Amf0xvZhSMS5jYWOJCrzTbcH9I/wAsbWyFGmXWoxJKgowM9DYx1nvgdToEOFYXOm3z/wB8CdhVHoPEVh+UQCAeU6R+n++mOxXxlA1SRTY2APqPf96D7/XHYijQCZikoMLAMSD/AE+MMnhLiKvQIcgnL7qxJBRpER2G5t0HzhLr5uSPbrgh4c4jTpVn1+l6bjcgbTBjeYj5jFtYITyNXDqyZWvVp1CYblkLJJPoCjfm1fF/rg+lQPKsKZam3MpXUZYXJiwF5tvGAXHcmaipX3YKGmeZlYmCABACW5v4vaSb4VmhVp+aORkXy3VQFF9iJubmem7DfGK6Nz6uWpkS3kiFDNpQ/kNj8MPtjqlTTmB+GoGrU7im06mCgKBExB1T3GCDZYVTBNTTZSDA5VB2gb6iPpjqjtchXPIXmUgsANBEmdh+uARjahcwWaIDjSwRiJVZFyLr073nop8Z8LuAxy0S0+bQaBJ6lf3QbiJ7X6YfChJYBWEmmJLAGZB6bwCD+uM+byAeQFaS7hSahWOUyQJvcTF5+mAZ5VQYgaAfLdPVSe0H+GTI/wB2wV4bnHpmaLPRNpG6N1lgeVh9Jwz8a4bl6xpJmEnzB+G6+pYBJACC1hPUX2sMAG8LVqNMmhUWvSA1HUQpUSeUEGCbG1on3wU/Qf0MU/G9XUPOopVAO6EKbdYYGD/iAv0nGrLeMaEgO1ShLkgMraQpnqNQmPfdu2EivmHpGKuXq0yCdRiR+u0bYoHGpnQV2/NIt7fXpH1wXL2hVH0z1HK1KVcRRq0ahIe9mNyIJgyD9P5YnnqDG+hRqSCFgxvtOncH22648xq0JBJVGMTMmbkzvP0g41ZfMFZCVKtO0QGYrfeQZWPaMLkh8WehjLiQpWmrVBsVut9gIA2tP8PXFea0swHIoYAwoiNJBvAtN7T+XC9kPGdbUutUzABkxCNAEbyVtO0C+Np8b5YgmatQkR5OmGBlj1MBRaCWIv8ATFKnolprYwGu1aSqqVYFSRsIZgL9SZm0xA74+Vc1TohzWrU6QYwRZSIB2LGTPx1GEbifiyvW3YUEaxSmeYx3Yidv3QMC0p6WLQD0Ym7GSLkm/wCpwnNIag2PtfxplbEGtW6HSp09e+lT/rgdmPGzj/lZcKY0lqrD6EhJJjb1dcKdTiFNReoJm8XPXtJxGjmalQ/h0qlbmg2hd4F2t1++Fyk9IfGK9hXM8XzFeRWqkqRBWlyLF94MnrucYIWirBiqL2/yjr8YJZTw5nKsa2p5ZAGHRmsYPsDgrwnwvl1LMqtm3UrFRyCoYG6X5do2nfpGFxb2x2lpC7kOHVsyo0KaVEXNUjmI6lF3Nrzhu4TwVMuhXLqepaqILMYMae6n4jeJ3BKox1ElTCuFQciqNpFzJmbdL/XFtGiYWEaNd5c2Cg262mYj2xdVhE/rBmRRSisKehivmKBTX1QwYE6AWjUN+pxooqEMKGUKdX/LUSrQSfTJMyPpj6yizKD6qoE1WAW7Ta4G32x8Si5nVOjShH4hMqJ1gn+IR16YVATemSSPxhBhpZQArkxZDMSBPsDjIMiWrS4OqlqE+YS2klSIG0MBBHzvbFuZWF0lFqLJQs1UieqgyDa8fJ98B/EPE2pfgbM93tEAACFYb6o+bN3wAZTV/ac1LHUiG0EAkLMAAkXMTHzgb4x4sEohQ01K5JqwbGDBBEcrAgJECykXwZyrjK0mchi6IxbkmGIBVSdxyxcW5zfCPm3FN0qVFDmT5gPUsCZjY3n7YcOyZP0CqNQ7iYGN2SzIAZzuRv1EdPr/AJYzZulrqTSQoHPKgM9BNun++2Kq+Wem2lwVaNu/bb4xrhmWjZmax1IWiVWJIHSO3uTfGbOVjUqgidVgIsZm0R74oevtaIsMHfB/D/NzBqNZKYmTsG6fpczPQYehDTw6r+z0wjO1RtydQNzuDquCCNvjH3GJczUYsz0yxJMfhk2FheR0E/XHYzNBKLaiAOpxtLUlFMaSKgI1zt79bj4xPM5sLTSnohgwJboYO4jHZyupY6xJ6Hr9sXsjQ4+EuJebQKgBnpQpXrUQk2k+lAJHyB3gzyeZOTzA/wDSP5twVM3E7spP8+90ThPF2y9YOCY2YA6dSk3EjbDzm+IUswAqMWDLqRtJ0UyPyiBMkWIExE2xE4+0awkNNVAByzzx5bCowMMy9Rb3Hx7HF1dWmwVZdFJLEkjlJUW2I1C56nCnwDirUNVCuDo6gxykwZP8B3+4wzUqsNE04L6i0EqTp9jGqY/nvIElFmagBNQprLEXbYkNDXAmP1uMZKVWmdzRBLG4g2pNHVt2Hv164vpVmdRcXpsQQhnUY5dyRsfcYozVZ1dQrEgqqk+WxMK1yABFg3/bqhn0hd/wxH4h5Zg6VCqD0G22+K/KBkahywVPlsDrcsSpK7ASpje4JxoWlrlvMYhiDqAvA0aQRp6nUdvnHx5mdbyCLAKR5kADpPUb2+MAyFTMNqXTVLKXEqaZhgI1GRcad+1sB8xwuhVktllb1EuqMCwJYKRCiVAg7m0bnBcQZ0msdIKpzAQZcPeb7Dftj7SC20mppqABBNgqxr3Mj63wCwLma8GZYAlBXomFEjV1MEkENaL9PnGCp4FYOXoZkM5OmKiidhvHbfbphuzVYAAkVSCNZKm3l8xUG89rDEa9G51qxKnW3OYglguxuQFFsFipCBWrVaNTRmE0EkgODyMRazbRjb5g0mYmLtYg4aWy7SadUI6QEKuwcrMGV5RMyLGTZYPde/8AJi+ay06ynLwHFNmIPspIEhTB5t7TGJcUylJowZClVzAbyEGhfXVeY+gF2gdu2DeU8J0gzftDVMwUJV45Ui2gwpAgzEEzPwcGK5bQAKLaUYBaQZVsQJU9xc29uuPlLKMdMUVpozCVapcBd1MA25T7XxSpaF/SrK5H9neoFyaLCKoMpcsxAPdQRM3Ow6YJ5hnYAMkAkKyJAtoJAFzeSL2titcpTlGWlTLFmmT0UEdjebi2IrQEAmlRmGYy/q9MH0WiRhiLWS4Y05l3Bio25NiRtsIJHfti/LuGIGgL5ist3MkiOkdApv7DA7Nl1TSRlwAkNJJDarSICmQAfocbmYFmSaEaVWAQTctMbfphDK/KIBACEMA41Od1CgxC2JIHwTiypm0ALTR3FSNczI5liLmBMdziH7TpflNJdTACJNtJOoAReRBHti1a5LavMVdVTcITOhSve8/Y4YEDlKZ8xFNEkqT6QTcvex6f0HfFdRNPmNNCzJB8qbEoD+fb/XFuWBGg+YYAqElUsIZQem0kx/dxTUzQVPNqO4VQqgW16gZGoQN+x+T7IRDNZ4U6JqVQg1k+UirytYDmWTEgSbmAe9sAuHZY1qhqVIaI0qZ0teBe5VFMfy6E4oq1WzVbW/KCQpIBhZFlPYmN/aTsMffF/GFy9E0KdqjCNIsaa9YPuJAv1JwJcmDdFPjrxCBFCkQxkNVPuDOkkb3ue0AYUXzeupJHKIMdJH+WB5aIEYto1YgRIF94/wB3/ljaqMG7YU4nV0AEWqBgQ3Xbvt17YyZ7NVKhD1CNQAAtFpO/Qbzj6meDNJiwMSOuKq9WV2mYuen/AHwJBfor4nkDRaGZXntho8P5VqdBQAQ1YhjuCEEEns66endvnCqaAPKZd7BYM/Aw85DL1aahGY1Cwlz0WSAVv6WB2PW8i2FmsjxeAic0EJDeZMybT/K2OxnGUJmVYwTvVPeRuexGPmEMSc0ZEH2O3zjHVrTBxLNVybk3nFAoMxhQSfbGhmRLT03wf8M8ffKOCLoTzLH6kTsw++xwEycAyTtt8431syCJVb7E9Pn5xLfo0jFVZ6FmMlTrUdaGREowkxtCudyPaOW/TfJwzibZdvKqgFVkXnlJ6qB6l+Pod8KvAPE1XKmEOpCbofuV7NAicP7ZWlXUNcoSAlRSAqM3QDcjuDsT0kxlKNaNFILpnQNJV2dSx0sIJIElzfoO/wDoTEMuiYqEAOfy2Xmty9eUWGFamK2RYlYIaVBN1e/Q7qTbb5uAMHchn6daRSIps3KaRJVbgybRqbfb2kYSyUXrQOlgRVXlEgkdzoiDFiD17e2IUEALLocmxJLg/iSIJ5t5j2x1WtdRUV/U2o6zpKgvFwdhbeNvfEstkpdGZNWvXY1DcqSRaYgAb/GACRon9x2OoCfMiGiWtq2I7bknEP2TU4C04W4VvMNgDDiJJ6fHxirKUgSqmmq6qJIYmeYFRsVHNeZxKhw/ShlaSzR1AKLqFA1SepJbt0O+ACWcRjC06YggAS5WAs8u0CbRBxnYEgFqaNCM5LOWMAGV9P8AECPjEXqgjzHSlSpgIwJXqvMQpPKIki4uQYB3wtcU44gqEUqOoaagDPyltfWCNViDEgbbDAA15ihTUKNNEXEmwIDvHbpK7npjNwqhTbn5IZBrXRy8hABJPqjvYe2BXDeKZZmAFM5arrTQJlCSNOowQswZIYDYdcF+IcS8lC1TmYkimByBiSCCtztAJB2F7zcA402LARTVdFSCbAiQNvylQBufzHEMpmkZiRUoO4pLCBZmdWw1kz0267YVKtV31PWZW0HUQbiDaEpkxMgX943wBzeVqqxrGk1MG8lCFuJG4gTuPthxVhLB6bn87pDmoiJzU12lCVcTpaPfZgDywJxClSAqVIfLsTXBho5BCmZ/dIW1hvvhI4B4vqUSEq/iUhI5r6JtP8XW3ucegukEgsGpVFXQxUsTe6gggEQdSm9pHS7aolM0VMwNI/Foiau4sJUDbmvJEH2Y9sdScfhlaqHXXJbSAej7cx5SR/8ALEs9XPNTWoFIqUykIYIJQk9iPUI7DEX4rDAGonLUIED1SAIUeYSTzk2B9PTCGXUc1sGdbVHIhWsZYd7iJ6DFD5tgVBqXOpzppm0ETv8Alu0k7d8WUahM1NRVVdgdekRuCYG1yDfuLRgBnfFJVitEqBBBrG+qZIInseptvAg4Bm3MZlaMmq+uoWLrSWNMNGogwCDPNJ2IsMCaWXqZuprduQEBmiyx0Ebm/wD8uxGI8N4MS342pVIkX53I3Ck21AQdNjGwwX4pxRMpSJcKp2p06djrWYJBN5ESTYC198KmxXRRnuJ08pQNQKVsBTW5Dk76v4u83AUR1GPMq2aes7O51Mdyf5D2A/lgpxfi1TN1g1WAOipsJiYDbsbTO+IZCmvnlTyzsSLyt+nfbGn1ElyyBsxSKtB6YgSRg5x7h2kT2E7zyn6dDgXmcyhpoFXS4s3v/met8OMrRnOPFsoB+lsSevYCAI++M4bE6FIuyqvqYgD5JxZmMnhThOpjXaQlO6xuSJuJsdPbvg1lq/mMTCs4NSTfdQAFI02Ite49XfGull2prTy6hdKAatZ63MSu4JE7dt8YquW9TaaQ1E1LXuoAKmQN74hlovaqygTSDSAZUx+vLvjsCs9XNNoRhpI1CV2kmwhdsdgoBWcE4sy+YenOiL9/6Y7HYt5IWAjw3w/qQ1KrR1VQJ1Gepm2NWdy6KmojSs2Ajr0+ftjsdjBttnbxUYtoFZOoPMk2Bt8YYOC+IXyznTzU5IYG4BO7qthqgR7i2Ox2NmjkTHyhlRXo0jSc1adUFdLjZRuVJghrDuJIiAJAfifAwUarRlo1MaRiQFi+on3mL747HYwls1TB3COMVqLspJdVGkqxkr/cMnT9xt2wwZDN5fMOKS0/LawRCoZYPqM/QncbdZx2OxEZNujRrFmz/wAN1K4FKiFJUKQtzos1oGkEIepO+IBBVVtJpBWcgHQwIJQh+uwGqB9cdjsVZAm+JeNAVigQMKNqaKWCBgBLw2x/KANoN+uLV4HWr5YVx5QDK7FNJH59IAMmSSNztjsdipYVgpMD8Q4bVpO1KoLg8wJDAjbfqP0+MQbMVW0I7NUVBpQE+mYMX6Wj6DHY7Eplp2rGLw7wsGvrcwtJZUwGGtp6NOyg9Iv0war8BqKtPm1wYNMgFQGWFiWElQ2kBiwGOx2Ic2kTJ5PNOJ8EenVqUwvpdl3HT362649I8LZatTydNtKLUp1NF5dvWUI9QAXm2B6Dtjsdi5+RpIzQfXh1Zl5qop8o0lACRpkyZHdugO295wIOZfRFOhqL0+cu4IDXkqdWoySTNuh747HYz5uhpgdODZuux1lnPqMsoXlG+lTE/TDHwrwqoXVHM11cgcpE+lZI+px9x2L8f+ssJSYH4jxCtRqFKWWZ6SyVUugHme0tIQEk3vJJEYTc7wrP138yrTZm2u9Ow6AQ1gMdjsdKSMnJs15HwvWCHVQ1M35tSSp9jq2mPfGDMeFs2rAimSRBBDIIM7+rfHY7AlkOTSGBfD1Ywz07OskBl3NjN/1j39sLlfwTmQ5ApHT0OpP/AOsdjsRFUayleyqv4JzQNqZP+KmP/thl8HeDa1IPWdIqbIhKEMpswJDGCSRfp2Mxjsdinoyew7/5cqgSaaFlEG86tWnqTIi4A7DGKp4YrjSDSptpAUmVEz1iPb74+47EJhZVT8KZggBwCRYeg2G25x2Ox2GFn//Z"/>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9" name="AutoShape 10" descr="data:image/jpeg;base64,/9j/4AAQSkZJRgABAQAAAQABAAD/2wCEAAkGBhQSERUUExQWExUWGBkaFhgYGRwZGhsfGxwYIhseHR8YHSYfGhsjHxwfHy8gIycpLCwuGB4xNTAqNSYrLSkBCQoKDgwOGg8PGiwkHyQsLCwsLCwsLCwsLCwsLCwsLCwsLCwsLCwsLCwsLCwsLCwsLCwsLCwsLCwsLCwsLCwsLP/AABEIALcBFAMBIgACEQEDEQH/xAAbAAACAwEBAQAAAAAAAAAAAAAFBgIDBAAHAf/EAEIQAAIBAgQEBQIDBQYEBgMAAAECEQMhAAQSMQUiQVEGEzJhcYGhI0KRFFJiscEHcoLR4fAkM0PxFRZTkqLCF3PS/8QAGAEAAwEBAAAAAAAAAAAAAAAAAAECAwT/xAAjEQACAgICAgMBAQEAAAAAAAAAAQIRITESUQNBEzJhcSJC/9oADAMBAAIRAxEAPwANUTpPvihRv2wWr+GcxqjSSZM6VMCI6kAGZsFJJxpy3hNZ/E1MIm7on73u0yI/XGHHtnS/JekCeDUvMzKTYJLn4S/T4GHDjWeOYSmF5S6XV4JiBPtu0X2PxgZT8O6GPlpIKaSNQYEkKSWuDAmLReBfbFud4nSyaww8xjJEWabjeTpBB0zvCneRhyd0kQu2Z+MeC6YU1KdXywLkVCCl5iGsRMdZmbYXKXEjTQ0kAZpMvcgiREAgHp1/THzivH3rldT26IAQqdgJJJ+TfFFJj+Q8w9t+/wA/XBWMhyyTq5l3dmqMxZ92bqO3sPYe0YuqjXThtQCL+HcQO82mMXpxxoCFA5JEBbyT7QZPtgzkvB2oeZmXWgnVF9V7wbFVkdpPtbE32XKK9MW6PDqwdU8p9REhQDJBO8C+GvJeGqmgtUIoiYgkBhvPqsoEHeTty4M8OyukMcuvlLF6lQks4gxCSdVpvEfGC9HhIDBjNRxuzQ2zCYAOlTEiLix2jEudiUKAOS4JlUINKga5n11PRO4ktC9D+XBL9nrOoPmLSRVstIAg2JHZZIJFj9MGKdDlBMyAP3vc20nuZt+UH2GOVSF0jUSVAB5yJ0xJtb974jE72VrQu8e4MTQfSalWrsL6tQ1c3p/hiTt9sA+C5QKrNXpl21FQsrygDcS0hg0bqbDD7qE8yrN4JEkRouZW2nfc+oYqbKgsvKIAEhtMAEyOkTyAGPn2wws8+bLirLU1bSJby1BaImZJuN4JEDbrgt4az1GmGWoiMKgGmoyq4WbAFSJCfykzPRny6rpgQsupEGw1Ce++lQvT9cZ83wulVKswDGFkqdLwVLC4bmj3B73iMOxYAfiD9kpUQaL0zXUrApnUG/e1AGAIvNunvjZ4URa9Goz0xBI0yLaoYvpO5EBSRO5IxoHh/LEgFGYlZUOVInTqglFB2tgvoCKigBAAQBzAKIBG38M33kDDwF+jFS4QmmQNJtBpuRfSSQbkWIn64qqcNqLOioXuBpcSbiRzKZ2Oon+E74KVmYapWQhY9RqiBax/KY+ZG2IvRY7rO5k6gABy7lDHKRHY6vjEUOxT4hwQO/41CQBvT5p6AyCHCz0JvAi2A+a8IIyk5esSwmKbRqJG3YiRJ2OPQnyclpN7wwgQQFFjAIM8wPtjFxHh6vqNRQTeDNxExtFoOrrMfTDTaFSZ5TxLgNejzVKbBbc24E7T+6bbGDi/L1UcL5raio0rI2HQQBLY9BrcOrUzCN5yAkaHIkC0wTKmw2I2O2F3O+HkrS2X/Bq2mmQRqsNheL3kWjcLh872CjxANSoKxZVVaZjlt6vpMD6YlkM+2WaVlSPUAxKtHcEwRP8ApjuI5ZqH4dURUJ1BtwfcHqOxHvgZWe5JIPuMaRWDOcm2eicK8TpmBuVczy6jqBMem/NfsJvcd9Oeyi1qboWMMrgXLRcMpAmDB26gMBN8eWNSaAwELMA++GzJeJ3VlSuDA/OwBe4ABMWYDY9SI2IwqrQJ9lp8CQY85/YinbrH5uv+eBub8KVVgozOsiZQhhaQdJJkfHbD55qwCwW+19xEC9pkkD74qqUwLSJkxDRMQD16gz9MLmx8RDreG66jUND9YmG3i4MYw5jJVU9dJ194JFvt98ekVFGxMG/WOu/q/wAX0xkqV7kSVuDP16Q+xjV9Th8vwM9nnPmj5+2OGG/ivD1fmCU32BGkqd7yymeovB3/AFGVvCpiUY0+hDgxPUSB/Q74rDDkwIVx2NtXg1dTHl6/dbj7fyx2Cg5o9HGTI0y8BQdSgAloBuSDa7Tb+QxwhTMEGSIMx03gHaxt0PvjS72GzC/eLKBaReSR+gwrcb8TtTqOiKHYC7E2VovaLwPvPxjPLKtI1cZ46lBdJ5mZRbqJ6sYsCem59t8JebrGqS9Rpm59trR7CwAxRmg7RUZg5cy15aT+92JxGrTZG0uCpiQD0xokkZttk8ujBvMELpMraft8d8E+GZCpmGZSp1OwJqEkKgP7wQHeY+uN3hrw42Zh2lKS9QJZrX0zv7tsMN9NQ48nLxTpJ66gHXro21NESYkxO0TE5UVGNmTI8OpZflop51e+qoQFKna9/wAOCLCZ7mbEpkuHknzXJqONUBl5VO9hqAFrybXBjGvL5VaS6acgXBtMsGVZJI5pPv3jGiqrSextYETcKL6e3X4xnvZrrRhzPH6dFvLIZiIkgKN7ieeL7kD2xRR8UK06UaJ6kbz7T7/UnGPxBwepz5hSSd3pMJkLIJRt5CgGDvHScBVsVbcFtOmY9XpNjuDF/c4WboeKsam8RKY/Ck2N2EbyPyRPTFA8QmxCxp7uOvcLS7Er9+mAtTJixIsRAuTcfXE6GQUydKE7gED+uNfifZnzXQW/8feL00EbSWtMhdh0B0+++KKviSo4KDQgIjUCxIkEArLgSLrJGBg4fJJ0qB8A/wAsSfLgrACk7aQt/wCWH8T7F8i6CQ8SPAXVTFrE6p9jJqdPTtj43iZ1EDylnsfYad6mwuPYYy5fgwCXgdgR9sQYe2pV23GD4n2L5Pw1P4iqP+ZVkXAgkaomDq6AH4n3xCrxZmszgATbSPzzPTpAHsCRipXbcEjv7H+ZxdlFJUllBJ7n+vTD+L9D5PwtTjdTcsvvFP8AeF/yHsMVNxtz/wBRoMyNC9Rf/p/7g4jWr2iAO8b26GemOy9YOJAjpcR9cHxfofJ+HVfEFQA/iuPfywBt/wDr72xmzvFKt2aqwX8x5QLrBNlHS2LMyByhgBLgHT2ALD7jGjheRWrWBIBFJBUgiQWYwswYtc3jcbxGMZxqVJmkXasMcLzQq5ek5JJKyZJ6GGJBaQDOrYdMV8RyS1RzCCo9QnUD3J68umxjfpbBdY5RLmY3FhIK7REgiI9xjOaPLqhieXtMEaTNrwbn6bkDDYIWM0IApZpA9JiYqX3Pci6sBeBB6nVhZ4r4ZbLq+iorUmA3AZlHTVG09G2OPQs5lwwZWJgxKsPUJCfu2MjcXv74C5ui1BSeY0TIMqJSTcX3T3IhvYwcCdA1Z5/VySFBcqdmi6z0/UYhWrEgAmCI22PuPc4OeJOBqq+dRI0GNajZZ2I66DGxuOuFhQSYmL3Pb59sbLKswarAd4B4sNCKdSWpSIIJDJcGVPUCJ0/yw45KsruK6upUgLqDGGgyNQZgNYPS0T1x5zk8pLNKiqFtAaJmYIP0++NGSr1KChlZhfnQ2BI2n6b/ADhNXoadHpdTMNYWNhbVBm8D1bTbp0xkemNJ3iBpg3ssrsd98U5LiQekHWdJHLJ2IN1MNNm3MbEdsCuO8b8mwAd1jqQq6iSBAMk9/n3xBYR8lBJFhtBn2P3Ux8AdsVZiiNmloJJHMQYIjpflbCoviSsOYhDfbTA2jcGfvg5keKrVClgELHl5rGPyydjaLzPLh1QjYcnPQ2tabwT7XOPuNdF3M6YN7k6d4H8P0+mOwrA7xPxdaADIAHbVo6xPqe1rGRfefbCL5gIb33kyT/qcXcTzLV28wtqdj6ADygTA+B2xhzWWemQri8T0ONEkiW2WGjrgTA3t7dB0wc8PeGv2ksxUlVtqvcxMDu3zYC8HYiOH5Ko9VKKqVZzYEGYO5PtF/pj0XyYC5OiYtvadMSztazMdgPyx+8MTJ0OCsppUFcCjTOjLUoDEX1EmwBN2nuIF5jbDDl6I0JpUKFiwIgXIO256yd7TtinK5YKoSmIRGiTaTHM3qEtJAiI++NNBYA5iSQCRqEbgW5xIkGO+o7YyNiyhS1CSoMwTFtp6HeDee+INQJBlTBi0TssGOXYEj6ycTqDVHNcBTdlkgPeIqdbx8dMSydKTLACQs7Wu07MRf+mACPEE0U6k6bU6hNuyqCfTtP8ATCI9KyWmGpgmPcT/AJYbuLsv7M51atSwGlSPxHAty/TfbCvUohmRVEfiT0EQD/UYP+kHpluarCNAWRO8kjp7fTH3KqZEm2xFzHbEndQFSQGN4tO/zOMLZ5EqmmSwNjPQzc46znCbU9GoO1/iInFQphIqaiY6Rv22xJkEdZ2uRiGXy6GQQesG/wB8Ajkawkkze5n+uNVMsditu8YqXJgXECNxf7n6Y+NWANl1fY4AL6zMFNxAvMf1xTSram0myxv3/TF4cMsHlHsZn5xlqUgulVMg/wCHr2w0IsbLao67xiumw9J9pxzUyrFSSAYuDf4t0xOnpY6QNhc2nb5wmMhxFBpWNldTM97f/bFnAaQNcpYhqbxP7ylSvUW3kYyZzLAISCSQNVz2v9bjGrhTkV6TgRzgD/GCvcH838sc/lVSTNvH9WNNNwGOshQZKgESPSRYsbntebn2x8roCN9U7kEC06p3P5uX3mMai55B+bvzE8rR0aBZomeuKqlDTJmGYNclry5NPd+k/Qk7TiSjHUywgFnnQZF1953HcwPjuMVNSMTpmQBAAZTY9llpn6/TG92F21SBqDCTFoNpfeQf1xTmKm4BUENpAJG2kGL1B0uPphAKVXLfs76wD5LmCpmVJGxkXBvtMrbtgDx7hPlMK1K9OOaJ5ZsY6mmSbE/GH2s6VFaYhiVYFkEjp+cwCQSI+0nAag4pHyGIdHE02gFSH3BF7H63vscCfFg1yQjNWQGQImzabA+/YnGKtXNhMx13nBDxBwg0KmlQdD3QMIYAmIaYFjacYqnC2V9DlU25iZW+0kd8bpowpm7gPHvJbSxhGIPWUYdRcWIsfY+2CXFqOqrVLAsrFKgGysCAVuDsYKz74XcvlBBZgXUSJQ7EdYO4jBjh1GpmEVSZdKf4YjdVJlZ6tBBBPYjEyXRcHWxppUkdF03UjlFwLxFgumx5ThY4xlVo1IA0o4DqJtcQwj5G3vjsjxQ0pDXEmx6N3Fu99JscbOK+Xmkild1LMBsxFtUqfcggLOxxJf1dkuGZdK9MFngpybkSBcflPQjrjsCclUq0QVCqZJN2g9Bsbjbrj5hktFdRBEDlDHrv7/8Ab3xDM01VbNJmZ3Nv+2IPmP1mx64u4JkBXzFND6SZab2Fz9hH1xqZjbwXIqlP9prSahXl1G4BmLH8zTt0WSL4OcHy2gF2tUq6WYmBAJELDKZJA6dIHTGXN1xXrin+RJdtx0EAgzCgaR8E4FcX8TtJWidKE+sAB26WgnQsWtvE2vjn2zoih3pOQpkRE2iSIIPRAZgjfecX02tOrYwI1H8/KDbeTH0x5LmHzFKH/GEkEOS6zt1P0+3th48IcRatqDsGZGWXJ9SFoG4jVynsOwucOgGLMUrgrqImSSCSAPTuQfVMQDfp2mvIYvpExdhsAB+facfcvpMAhAYFgUneZiT2tbvj7UVegBPKYMfnqT+7I/ywhAfxTUIpokOsvTE308qljA1HqO3TC1TqAMNTQApIJ9yAIHXrbBvxJ60lhfzWA7XUdLyRef0wt8SoeZKiQQqRvb1fYz9sKP3Kf0BtYgOXZgrGwPpFtgN7+9ha8Tih5LEKS0QdZ5ivYT2xDiNNqMFySCSbEmI67fAxOgjKPNGllbsb+4IiQB3+Mb0zC0bK3iOolmUE9xEk97i20XGM2X4lXqOoLMskCNgZ9xv9MU1qg0ghy4B20gAE/A3tse2C+RzKBgpeGcrAMA3WBEfU9LzhcmOgSmergwtSpBMHmP0n3xZ+wVGIJZiSDuZt3j3npfE8jWTTqIAYaLztpHKY23sfnEv/ABOOXUZ7yDB9iLMp7YbbEkjG+SZTqViYJAIPQfrNoPa+NKcFZxqblsCAZk+5vbfHUcxUVmtptqKtsPcd7na++JVOLsGgkj2iwFoF7R74M+hYONKpliG1llB3BtB3kH+W31wW4dx4VCS6m2xFva87j3FsZw/mqQQAIG3f9NjYj5wFzEioVVZHWO3+XtOBSG0OPmlzAgSIM3np9N8ZkcqqsPUihlPcpBH8umO4fW1ICQZK3PaLf0xCggCRP5nU9JEtv9ItiPNpMvxbaH6vUU3lRc7lbahaCUMfy+uKUrU3CMGAEIVjRsf8Hxtijg2YZsvTYs16adWJJUwbgk3+FGNoy3Ql2H4gEip1Mr1EkC0x9cQUUPXAVgTET2uVYnYp2+cBOL8QFAFizkyavlgBQFJ5SzBZAJAGkbmSNjg1mWLK8h2BViCPMH5VBgao6m2E/wAS0TUrZhQG5yhgdQFUrBgiZDx3OENKzNR8bO3/AEQFMj1NO5gz+Y3vaJAMYIVvLzNMimCj0xqWmIt3IizKRFxfV0xrpeHcsaMKgAiVdWM6WAIZixAMEQQRt0wurlGpMddRUZGJDRpGr8pGo3WPbYntgZUVf9NuaormqBU6g6zcSQG6CAsRU2MmdV8I+TMFkIIvdY+hF+uHrK8SpCujSoWqo1zB0sd5mBIYT2vhX8Y5BqeY8ybVDMrtKwG6RezCJswxcH6Mpr2DqXJqAPKTb5+vfEcvxFqbq6mCpkfPb4/zxjLXx8feBjWjEfalChm6a1Y0gyJBVXDWsejBRMCBaIwvcQ8J1lY6B5i3iLNEgAx7zaJnGrwVntFRqLCBVgqb2dbjYjf57YcK7UwAKmkL2d1Bi4Ij+EkHfb4xGjUQaKNHMz6usxIi0HUCcdhprvlTBhWMCT1J/iIAk/6Y+YRSS6EuigMzODnh+vRphmedRkAASQIntFzA3BwGqqQdO3S23+/bBKtw5aSjnDH+FTFt+YwDfsDi5aJggrR41OsaCS7A1DIBK7sBO07TOxjG/gOZo+curTTfemHEBmMiZUkDSASOpJEXwsZPNVNYUKGJO1vueg9zgo7htUARJVmHMP8AD+8OoMDpvGMWqN1Twg54lzoUeQp0nlNQfBlQw21MYPLawkXGCPhOmKdFnaxc6rnTyU/Sfq2xiCDbCblGevVams2BZoOo2Akydyx3PQTPfHomWysrJidNtPmhQEadMbae1u9ugCW8UaqB52YloloAdjOkLJ9Mjm1CDjQ5AazEy3TWZ0pcT7b/AK4qRrRuCQL+YZkajE9D/Q4rqPC3gQLs3mAczcxJYgCL/bASLvibMTWpoVZopjeeXUfi3pwMy+alnOrTLARPZR3+cbuI59K1ao9NgwDKgIct6VBsTuJJ2tjDk6ZYkk7ux77EgXP93D8f3YT+qNQpKd4InaCRHvj7pT2M7/76Ysqoqid9rd8U07S0QO3bHQYADi3DFT8SlY+3ckR0+3vbAx6VRRrqMwcEGmBf7jY/7jDJxSqNCxHMwgfrOBUr5tOnNk5mb5sAep6ffEPZS0ZeG8PdidUnTumkkm4gAe/9MGsnwWS+pGpeZ6Aeq2v33O239CFLI63ApkKbFnNhJkfrCn6Y3ZvhaqZFQVCIABJkWk6bwSLRPb3wnJJlxg2gMeCuC/m6bJ5axMuLEmPy9sD6/h5PK1GpqJDEXFio5VuJ+dumGJV3VyWZLuC0CoIldMERcjl/iHxgmmSBirTQBNIi9wAZsI0lidx1Ei2E5dDjDs86yefNOEYFdNhaLf7v842eUHViDzDcidR9iI/l/TBTPcKpVpUQWVRDr2k2vYxte9xgBmKDZepAJIIlW2mO89Aen6YqryjPTph7huZC0rDV0K7FTJn6X++NOV3eOjAz8qJH6gnAGpnJVGUAMSAT2iSfkHBelmFq1G0EgFb7jVB9/wC99sR5MwKhiQ2eFiHpaOq1aizE2aXF1Imx6k7Y3LWkvcsyskroiCLGZcyIYTHXAfwlWH4ygbNScGJN+U2BFoWPrgtxRkQrqABqMyKfLvrnUO5AMH9MZrRb2WrlhAECG1CNI/KTa533nvhf8TUhMU4NZVugiXpkgagJgMrG0XubXww1qnMoIAlmi1O2r02JMz17EzjG9DWRqBAXUxsgOmmApk073J/SLYYJ+xTyHGmpIUUyGblBE6CTzsFtqtMoet+84uIIunzS3+JiSWjuTfUP3RsBgVneOu2YeqR6z6TblFl+sCJ9sFiGRuZWpsyHkYepGEkGfUpi5F7RYjEtNbNU+tgCpm1flF5PW3ToSRinOcGrIury20NJBAlbb7SB9cFBwYMCaYBi+kxqgyOSf+YLidmEix3xsyObKpoSqQDIEGID2azg2J029sWnx0Q05C1lqKVIAv3B9Q/z+mNVLhOi/qn/AN3S0dT/AHZ+mM2RyyqCWPNJA9o3Njgs2fckADUV/MDBAjrsCTHSD84JN3SCNVbA9TUTNIGafMzA3EbR1t7Y38PylSsNVOmW7nYd923MX3nGTMkPJWQTILLafY/64O+HeMFaJRhr8sgC9wtyLMNLRLbmfpivRLtPBZT4NWFoUR/Gl7C43tjsGxxamSSHenJ9IpsR/wDEEXEGxx2IpBykJtLLmoyoBqZiLC59/rH8sFm4Sxq00Y6ZsdRmxNryQLDrivgdAHMBjYKrMbT06frgxnxz1LX8loImxKXj41H/ADxcgi8AvNZTSp8okU50/wAVXeASN77KAAQATibcBqLQqu4akyrMC9gYYlv1ss9JOMnDeJgZku5FldaZYEgGRHpgyb39wLdC3H+ML5TpShg0CpFkYCZEmGYmJ3IgnqMKh30YfA9AU81TkjS4ZDtEFSdib3X3x6JSVvKkHVyNpEOZmRcgkTaZjc/TCb4VyzFvM8sFU5Un95oAElgTpBM7wDh6pZQoIHQoIl7hQWYx/FtA7dZwnnYOlok9MLewKkn01NgoBid+04GeIuCtm6HlLW8oEoGIRxIAuDqPuD9BgopbSWgA6Z0ywu5mCb/G3+WOaqynVyqvOx5iGGkEGxEe9sBJ5twXg4yxaKjONTRFgQDE6drxvglkQBRQCQYkknvJsPrjDSzH4ZYieTU9pubnbC9luPllCBxTgRJC7AdyRJJtHucPxvLbCawkORl94MdOv2xCgpKsGgjsRGFLL5rzJD12JB72j20kzB7Y1vxbQQBUeLAEgx+rCex2xtyMqNOdYBlaICKbe7Ef0GLOCZNGRnfcnVM9FmPed8CeJZwuy6S0mZgRPz8YyrmaukDUCNt1tHzt8YS7B9D5k8o2tSwUoIZlB5yOjNFm6gxfadpwQ43llqMhpoKkeoA3iDFxbta3XCXw7jDeVoqCqShmm1PSSp6hgd1Nh/sRRT8RZtAYmDE8p9r2/T6Yy4u7N+caoaMjQpmvodCpAGhZ0lW6kiZ67+9sEuFZ3UPLGpFpjUdQNhFwNiLg7z95CpR8Vvp/Go63VYptpIIaQVJm8Dm2PXFFPjVZWqkIPxpsSToF9ibgGZj3w3FsFOKwFqmeFyDCFjoB7WPsIk29owG8QZqVpgCLtqPfbf8A30wMz2aq+skEqIMadhA6X6/fGXh3EDqACA/c++/WMarRhLdjNVy40oALjyh0uYUR/PG2oQr0xMNDAj6T2/hGAGYq1DZV0i3UWxHKCotVNVxIgX622gd8Q1/lopPKHPwyIzBtIak35dRlWXa+9ycNtcmVITqrT5eymzCSbNBwo8BJGZoztrII3N0bp8xhuUyNFwdJA5G/Kwj2m3fGEdGstk6tAn0grHXTTvpNomT9sZqglSAJ1qwmUFqmogAjtBEYvKBjqAE6laTSkwyRF4m+KBlz5UqIby4GhQoBUzbqD0EXxRJ5jkMkVqI7qdKOpYHqFYat/wCXth9z1FaikVOdGIKi8HV6WVgq6YFwAYJuPcdxHh4eatJOYiWp9RJEFSSS7MDcD3Nj6gFfPVkLIjsl/QDABuTyH02GwjE2atctFWT4iUrMl9dF20MRBYKxDSP3ysgjYg9InB3LZZfOzFOAVKvpRlWBpNvVtvFrxhV4PwCpXrLouJ1VGnYTeT+8br8n5OG7Lc2fqqTpLh45ehUEWax6bHFPGiP6IvGcmEzlSmh0rq7QAIBPXpNsQVPKWoAZOv5JFjO0bYK+M6H/ABSGmJNSmJCKADpJBgIW6D7bYW81mdLnvHX4xqsmEmfaNEtWj0hpJ+/fBHw9l/8AiRTdiBUBAZdO9iJDW6bfpgZl6wVg3WD98a+EZqMxSY/+otrCLjvbDaEnQ05ng720vT2gyHQyCQZAJvaPpjsFaueZHddRHMSBKjeOwj3x8xFI05MC+EKJTMVFax0sogiNQIO5B6YMVS37X6CwdRIAJ5WQSYmSo7TcDAbw3U/4qhp31G9pPK8zPU+/bB/PgpnKUQZgbTMsw6wG339sKQ4ADNeESKv4LLUEkgatLAKJMjaBMA9e2N+U4KwcpUemoElgranhWGoCwC+xMi2G7LUVD7ayJMlVJlHv2sC2r6jH1kYWGvdwIVB6uZZm1wJJi33wmy02iNDLKlNRS0DSsIFcASwjWY3eJkj3xZ55bMBhUsC5dPMsFVQsRFmLENNrDFlKtrYGGcp5ZEBd21KTFogTHz8Yvoo1l5xqLqJKbKT2Huf5YQj4tQg6bb0ls9+XmM8sARjFxPNzlq7XjyasCdXrLATa23Tv7DGpcyWiodUAUqg5V3bUpMC/p2B9sL3H6/4BFh5jhByk2Q80MOWJVv1wWFCtmKRbLvqhGAAChvUQPY3/ANMV0/7LM6Gg06c2ualuvYz0wRyuR8yrSUX8yqq2g8oMt77KcemVQlzCCWAuIIgdjsbHFePRPk2eYUv7N84umFoC5HrboT9rY0N/Z7nWuXooGWTDNEWn8p74eOMcWp0AjAK7vUCU0Ui5YECT0ESSY/XATxBwernaa5Z1FC7VPNVjUXktpYEKb6xHx7YqyAG/9mGaInzaIgTuxO39zGpPAGZUR5uXlYuVb81v1GGnhNI5XLJR1a/LpmXZTP8APa8DeyjGNuJVWzlbL0zSA8lKmtlc7GIgNYySf0wXYVQvZr+zqsxE1sut4kU46dcQ/wDxxUiDm6d5soN432OGvgnFHqVa1GqAr0GUkoCUIZRoIm4m5g43pldR1vveLRJIvPcW64TbWh0mJCf2cNf/AIkEco9LHeBPq2E40f8AkDSB/wAWoBMT5RPe/wDzNrR9RgvkOLVa4aplyiUQfLDurOXgwSqqVAWTuWvG2MHDPGQqZpsrUYeYp8tCi6UqROoQ11b22sYO2C2FIoyf9nKv68y8XutNe9pkHfFdP+yiiL+dVBjfSBewHTrOHZ0hVkssyHiJMWEdBc4VeEVK9YV9eedGpV2pywpBIWCpYMoJO8gEbYabFSI0/wCzelpJNbMGFlYYeqGJG3+5xm4r4Hp0aFSrTesXpaWXU4K6eQmYURA1H6YZvDubOZyq1KibuwOliFYAsutZvB3GNeZyYiojhRTdWRiSWIEGIET6W2/hH1HYKjz3K1SrqWuRVptvIgMo9jtP6YfFqKkAAGHg8xEagTspMdRvjzwUmDFHuyzTa3aRN7id/rhw4BnnqIS1RnqqdNQDSIIk02iDy6bEiNz2xhHo3l2bBWldlJCzp5jOgxBkbN9je+PsgcukGOURTe4YSpk9dXL8zj5l84WeYlddQT5gggWZYH8QJ+hxKr6CZn8O34p6GVItuN/0xRJ9eIJI0mVOkUyIYDn0leoUEyP1vGKK3DRUkMvmKW/PTLG0taWBuWJ+gxbmyASdVNRqkHWeqFTHT6/IxXRqqq8zKQEaW1uZgwDfY9iO+GBAUGOklWUCIAUBTsAQA0wROpR2wBLsc85H5CzQoidC3gNJEgEb9cHnen52kMQVIJ9Z9KtMXkbgm5iBOFngNQ1ar1CsytR7812PKPY3jCYIE+Kcu6Zt3pMQRFRQdvxBzCDa7Amw6+2FnMq2pa9UB9TSyxAI6bd8Mv8AaBVjMKl+WkoO/dv3iT98LtfMhpFtvnbtjVIxbMufdalT8FCoiY+Bc22/0xKpSp6ENNyzkiV6g/p3xZlSESYknr/TFQy41mBN+UH32/niqFZ6Bm80ure8CZA3gdyCP0x8wJzmXakVppLBVAJ97zuJHxf9Ix8xJpZm8M1JzdH+/wCxtDTv7YbePaZSqrBvUBB/dYkexHS07YQsrQIfmsQB9/8ATD1VQtkqO2laaMAuomwAb1WG8mB0OCYeMaFpgNqsFMEyCeV1YRC2gaQY+PbGfygYPISQkgoxhgQdO8zBM9gB74xcAz5OXEEkp+G/MF39F9yRbtbUL4I1qjLAYPB1H/mAWAhjvcmf0xmWfHp02ZSBTEkifKOxFm/uzyj5xcmWQpyimpsg5DAIkkm3qjf3xgq1awqrULFaK0lJVYZjNTl6bBex3JmwnBGo8B7MpGtxzSNmEyDvM/TABjz+bSjDOypT1NLBSouCECq06ou0C03ubFTz2e/aHiFC010ogGk6Ts5BuGaNiZG3fGnxdwuoAtVealoKVEBZmUAmag1bdvoPot0m0iHM0nnS4N42Advjv8HCaGh18F8IJP7SQSo5KUGDf1OR2gR8ajBBw40qkRLkjadPW/X9cKPB/GgEJmVAIAVayCFj+PTdT8cu22GWnU16TIamx1KyPtEyfcHvPXbGipLBm7byV5vg6ZkFKo1KZ2sQVJ0MpHpb3+mB4q1cvVpU6lQ1qdbVSRmjzEYiYJAh1On1QDMTOCOYomrph6lHS7EaSoYwCBIaRp3aCL8uKMrwMealZ2q1mCsE1soCE+rSqAAWkTc4CWWHLgsWerVII0aeUDRuDGkGZm++F+tlGfidVfMqUiMqt00SRrax1AiPiDbDNUQAegrKlRebrM/TFC8MT9oOYg+Y9KLsdOkEWjpuD8zhFFHDOH08vrADkudVRiSWaNiT1Nvv74nmMn5aVaampzB2nWWguGAMu1riYBxuejvy3YTubABRG3e/1xjr1jCqwWToeS5HIGUkbXJGoRthDBXhrOJSyKiofLah+HWBIXSyE3N+sgg9Z64XuNeF6T5qk2VcjMVn88srBlRFBbWB/ESu5iRAw5cT4NQqsHq0kZvUDqIMACLgAzN/bFHBOBpSLGnp0Tr0GNQ1bjX6mXrDTHQ4q8k0E6vDwQjOuqooA1liu/qiCYBYTHxhNyvhunmKnElIQVUrA0nNypKyIJHMhIuDY4cc3l/Uw0CCvvYkD6df0xlHDKaioymkrH1uqjU8977jYfHvhphRp4DxNa9JCVRakFKq2lHUcwI+Rb2IxbWqQpk0xACgk3ETDSfpjNVRxqZVVjAUkpplRsSSdR3J22nAfO8fo5cRqXM1QQppqBAtCnUJCEHcsT1gbYLCivxNw1dBzSRCgCtqPq6BgCBcfQsLASBgFkc4yNqpsUaNIYfmH7pHaepuOkG+M2az9Suymo2rT6UGydj7t/Eb9t8VO9R6vlUfxKhFyPSo7v8AuxM/7jGD/wBP/JssLIzcK4srlkCKalMFqiaV0gNuyDfaAALk3Mbk3w7JFC48yodVQRqpqAIVdOk6QIttfAPhXB0ylMJOuoWPm1hAgmORpPMpBn2gmxjBvVpMH95gC1SByqoA63m4MdL4sktqtVJDS6AByYCbiNhBsb798fc3QsEIeG0qTybG8XE/98ZMw66Qy+WTCut7Mb6x9R/PFNKlT8z/AKZOpu5EEAmAf3Tf2jABDile1ViT+GKi3JEM3ulgSAkAj82BHhuFUk2DMqgmdluRbcdD2xb4mmlTSnYFyajkCNj26iY/9mCGRVadBFZgEVTUcyCJibHdSL29vfC9h6PMvFWYarnKx3CnTYkiEEddxufrgPqMk9DaemDrZ5HrVKmn11Ga97XsQIxgrVXvRCi7T8Amf0xvZhSMS5jYWOJCrzTbcH9I/wAsbWyFGmXWoxJKgowM9DYx1nvgdToEOFYXOm3z/wB8CdhVHoPEVh+UQCAeU6R+n++mOxXxlA1SRTY2APqPf96D7/XHYijQCZikoMLAMSD/AE+MMnhLiKvQIcgnL7qxJBRpER2G5t0HzhLr5uSPbrgh4c4jTpVn1+l6bjcgbTBjeYj5jFtYITyNXDqyZWvVp1CYblkLJJPoCjfm1fF/rg+lQPKsKZam3MpXUZYXJiwF5tvGAXHcmaipX3YKGmeZlYmCABACW5v4vaSb4VmhVp+aORkXy3VQFF9iJubmem7DfGK6Nz6uWpkS3kiFDNpQ/kNj8MPtjqlTTmB+GoGrU7im06mCgKBExB1T3GCDZYVTBNTTZSDA5VB2gb6iPpjqjtchXPIXmUgsANBEmdh+uARjahcwWaIDjSwRiJVZFyLr073nop8Z8LuAxy0S0+bQaBJ6lf3QbiJ7X6YfChJYBWEmmJLAGZB6bwCD+uM+byAeQFaS7hSahWOUyQJvcTF5+mAZ5VQYgaAfLdPVSe0H+GTI/wB2wV4bnHpmaLPRNpG6N1lgeVh9Jwz8a4bl6xpJmEnzB+G6+pYBJACC1hPUX2sMAG8LVqNMmhUWvSA1HUQpUSeUEGCbG1on3wU/Qf0MU/G9XUPOopVAO6EKbdYYGD/iAv0nGrLeMaEgO1ShLkgMraQpnqNQmPfdu2EivmHpGKuXq0yCdRiR+u0bYoHGpnQV2/NIt7fXpH1wXL2hVH0z1HK1KVcRRq0ahIe9mNyIJgyD9P5YnnqDG+hRqSCFgxvtOncH22648xq0JBJVGMTMmbkzvP0g41ZfMFZCVKtO0QGYrfeQZWPaMLkh8WehjLiQpWmrVBsVut9gIA2tP8PXFea0swHIoYAwoiNJBvAtN7T+XC9kPGdbUutUzABkxCNAEbyVtO0C+Np8b5YgmatQkR5OmGBlj1MBRaCWIv8ATFKnolprYwGu1aSqqVYFSRsIZgL9SZm0xA74+Vc1TohzWrU6QYwRZSIB2LGTPx1GEbifiyvW3YUEaxSmeYx3Yidv3QMC0p6WLQD0Ym7GSLkm/wCpwnNIag2PtfxplbEGtW6HSp09e+lT/rgdmPGzj/lZcKY0lqrD6EhJJjb1dcKdTiFNReoJm8XPXtJxGjmalQ/h0qlbmg2hd4F2t1++Fyk9IfGK9hXM8XzFeRWqkqRBWlyLF94MnrucYIWirBiqL2/yjr8YJZTw5nKsa2p5ZAGHRmsYPsDgrwnwvl1LMqtm3UrFRyCoYG6X5do2nfpGFxb2x2lpC7kOHVsyo0KaVEXNUjmI6lF3Nrzhu4TwVMuhXLqepaqILMYMae6n4jeJ3BKox1ElTCuFQciqNpFzJmbdL/XFtGiYWEaNd5c2Cg262mYj2xdVhE/rBmRRSisKehivmKBTX1QwYE6AWjUN+pxooqEMKGUKdX/LUSrQSfTJMyPpj6yizKD6qoE1WAW7Ta4G32x8Si5nVOjShH4hMqJ1gn+IR16YVATemSSPxhBhpZQArkxZDMSBPsDjIMiWrS4OqlqE+YS2klSIG0MBBHzvbFuZWF0lFqLJQs1UieqgyDa8fJ98B/EPE2pfgbM93tEAACFYb6o+bN3wAZTV/ac1LHUiG0EAkLMAAkXMTHzgb4x4sEohQ01K5JqwbGDBBEcrAgJECykXwZyrjK0mchi6IxbkmGIBVSdxyxcW5zfCPm3FN0qVFDmT5gPUsCZjY3n7YcOyZP0CqNQ7iYGN2SzIAZzuRv1EdPr/AJYzZulrqTSQoHPKgM9BNun++2Kq+Wem2lwVaNu/bb4xrhmWjZmax1IWiVWJIHSO3uTfGbOVjUqgidVgIsZm0R74oevtaIsMHfB/D/NzBqNZKYmTsG6fpczPQYehDTw6r+z0wjO1RtydQNzuDquCCNvjH3GJczUYsz0yxJMfhk2FheR0E/XHYzNBKLaiAOpxtLUlFMaSKgI1zt79bj4xPM5sLTSnohgwJboYO4jHZyupY6xJ6Hr9sXsjQ4+EuJebQKgBnpQpXrUQk2k+lAJHyB3gzyeZOTzA/wDSP5twVM3E7spP8+90ThPF2y9YOCY2YA6dSk3EjbDzm+IUswAqMWDLqRtJ0UyPyiBMkWIExE2xE4+0awkNNVAByzzx5bCowMMy9Rb3Hx7HF1dWmwVZdFJLEkjlJUW2I1C56nCnwDirUNVCuDo6gxykwZP8B3+4wzUqsNE04L6i0EqTp9jGqY/nvIElFmagBNQprLEXbYkNDXAmP1uMZKVWmdzRBLG4g2pNHVt2Hv164vpVmdRcXpsQQhnUY5dyRsfcYozVZ1dQrEgqqk+WxMK1yABFg3/bqhn0hd/wxH4h5Zg6VCqD0G22+K/KBkahywVPlsDrcsSpK7ASpje4JxoWlrlvMYhiDqAvA0aQRp6nUdvnHx5mdbyCLAKR5kADpPUb2+MAyFTMNqXTVLKXEqaZhgI1GRcad+1sB8xwuhVktllb1EuqMCwJYKRCiVAg7m0bnBcQZ0msdIKpzAQZcPeb7Dftj7SC20mppqABBNgqxr3Mj63wCwLma8GZYAlBXomFEjV1MEkENaL9PnGCp4FYOXoZkM5OmKiidhvHbfbphuzVYAAkVSCNZKm3l8xUG89rDEa9G51qxKnW3OYglguxuQFFsFipCBWrVaNTRmE0EkgODyMRazbRjb5g0mYmLtYg4aWy7SadUI6QEKuwcrMGV5RMyLGTZYPde/8AJi+ay06ynLwHFNmIPspIEhTB5t7TGJcUylJowZClVzAbyEGhfXVeY+gF2gdu2DeU8J0gzftDVMwUJV45Ui2gwpAgzEEzPwcGK5bQAKLaUYBaQZVsQJU9xc29uuPlLKMdMUVpozCVapcBd1MA25T7XxSpaF/SrK5H9neoFyaLCKoMpcsxAPdQRM3Ow6YJ5hnYAMkAkKyJAtoJAFzeSL2titcpTlGWlTLFmmT0UEdjebi2IrQEAmlRmGYy/q9MH0WiRhiLWS4Y05l3Bio25NiRtsIJHfti/LuGIGgL5ist3MkiOkdApv7DA7Nl1TSRlwAkNJJDarSICmQAfocbmYFmSaEaVWAQTctMbfphDK/KIBACEMA41Od1CgxC2JIHwTiypm0ALTR3FSNczI5liLmBMdziH7TpflNJdTACJNtJOoAReRBHti1a5LavMVdVTcITOhSve8/Y4YEDlKZ8xFNEkqT6QTcvex6f0HfFdRNPmNNCzJB8qbEoD+fb/XFuWBGg+YYAqElUsIZQem0kx/dxTUzQVPNqO4VQqgW16gZGoQN+x+T7IRDNZ4U6JqVQg1k+UirytYDmWTEgSbmAe9sAuHZY1qhqVIaI0qZ0teBe5VFMfy6E4oq1WzVbW/KCQpIBhZFlPYmN/aTsMffF/GFy9E0KdqjCNIsaa9YPuJAv1JwJcmDdFPjrxCBFCkQxkNVPuDOkkb3ue0AYUXzeupJHKIMdJH+WB5aIEYto1YgRIF94/wB3/ljaqMG7YU4nV0AEWqBgQ3Xbvt17YyZ7NVKhD1CNQAAtFpO/Qbzj6meDNJiwMSOuKq9WV2mYuen/AHwJBfor4nkDRaGZXntho8P5VqdBQAQ1YhjuCEEEns66endvnCqaAPKZd7BYM/Aw85DL1aahGY1Cwlz0WSAVv6WB2PW8i2FmsjxeAic0EJDeZMybT/K2OxnGUJmVYwTvVPeRuexGPmEMSc0ZEH2O3zjHVrTBxLNVybk3nFAoMxhQSfbGhmRLT03wf8M8ffKOCLoTzLH6kTsw++xwEycAyTtt8431syCJVb7E9Pn5xLfo0jFVZ6FmMlTrUdaGREowkxtCudyPaOW/TfJwzibZdvKqgFVkXnlJ6qB6l+Pod8KvAPE1XKmEOpCbofuV7NAicP7ZWlXUNcoSAlRSAqM3QDcjuDsT0kxlKNaNFILpnQNJV2dSx0sIJIElzfoO/wDoTEMuiYqEAOfy2Xmty9eUWGFamK2RYlYIaVBN1e/Q7qTbb5uAMHchn6daRSIps3KaRJVbgybRqbfb2kYSyUXrQOlgRVXlEgkdzoiDFiD17e2IUEALLocmxJLg/iSIJ5t5j2x1WtdRUV/U2o6zpKgvFwdhbeNvfEstkpdGZNWvXY1DcqSRaYgAb/GACRon9x2OoCfMiGiWtq2I7bknEP2TU4C04W4VvMNgDDiJJ6fHxirKUgSqmmq6qJIYmeYFRsVHNeZxKhw/ShlaSzR1AKLqFA1SepJbt0O+ACWcRjC06YggAS5WAs8u0CbRBxnYEgFqaNCM5LOWMAGV9P8AECPjEXqgjzHSlSpgIwJXqvMQpPKIki4uQYB3wtcU44gqEUqOoaagDPyltfWCNViDEgbbDAA15ihTUKNNEXEmwIDvHbpK7npjNwqhTbn5IZBrXRy8hABJPqjvYe2BXDeKZZmAFM5arrTQJlCSNOowQswZIYDYdcF+IcS8lC1TmYkimByBiSCCtztAJB2F7zcA402LARTVdFSCbAiQNvylQBufzHEMpmkZiRUoO4pLCBZmdWw1kz0267YVKtV31PWZW0HUQbiDaEpkxMgX943wBzeVqqxrGk1MG8lCFuJG4gTuPthxVhLB6bn87pDmoiJzU12lCVcTpaPfZgDywJxClSAqVIfLsTXBho5BCmZ/dIW1hvvhI4B4vqUSEq/iUhI5r6JtP8XW3ucegukEgsGpVFXQxUsTe6gggEQdSm9pHS7aolM0VMwNI/Foiau4sJUDbmvJEH2Y9sdScfhlaqHXXJbSAej7cx5SR/8ALEs9XPNTWoFIqUykIYIJQk9iPUI7DEX4rDAGonLUIED1SAIUeYSTzk2B9PTCGXUc1sGdbVHIhWsZYd7iJ6DFD5tgVBqXOpzppm0ETv8Alu0k7d8WUahM1NRVVdgdekRuCYG1yDfuLRgBnfFJVitEqBBBrG+qZIInseptvAg4Bm3MZlaMmq+uoWLrSWNMNGogwCDPNJ2IsMCaWXqZuprduQEBmiyx0Ebm/wD8uxGI8N4MS342pVIkX53I3Ck21AQdNjGwwX4pxRMpSJcKp2p06djrWYJBN5ESTYC198KmxXRRnuJ08pQNQKVsBTW5Dk76v4u83AUR1GPMq2aes7O51Mdyf5D2A/lgpxfi1TN1g1WAOipsJiYDbsbTO+IZCmvnlTyzsSLyt+nfbGn1ElyyBsxSKtB6YgSRg5x7h2kT2E7zyn6dDgXmcyhpoFXS4s3v/met8OMrRnOPFsoB+lsSevYCAI++M4bE6FIuyqvqYgD5JxZmMnhThOpjXaQlO6xuSJuJsdPbvg1lq/mMTCs4NSTfdQAFI02Ite49XfGull2prTy6hdKAatZ63MSu4JE7dt8YquW9TaaQ1E1LXuoAKmQN74hlovaqygTSDSAZUx+vLvjsCs9XNNoRhpI1CV2kmwhdsdgoBWcE4sy+YenOiL9/6Y7HYt5IWAjw3w/qQ1KrR1VQJ1Gepm2NWdy6KmojSs2Ajr0+ftjsdjBttnbxUYtoFZOoPMk2Bt8YYOC+IXyznTzU5IYG4BO7qthqgR7i2Ox2NmjkTHyhlRXo0jSc1adUFdLjZRuVJghrDuJIiAJAfifAwUarRlo1MaRiQFi+on3mL747HYwls1TB3COMVqLspJdVGkqxkr/cMnT9xt2wwZDN5fMOKS0/LawRCoZYPqM/QncbdZx2OxEZNujRrFmz/wAN1K4FKiFJUKQtzos1oGkEIepO+IBBVVtJpBWcgHQwIJQh+uwGqB9cdjsVZAm+JeNAVigQMKNqaKWCBgBLw2x/KANoN+uLV4HWr5YVx5QDK7FNJH59IAMmSSNztjsdipYVgpMD8Q4bVpO1KoLg8wJDAjbfqP0+MQbMVW0I7NUVBpQE+mYMX6Wj6DHY7Eplp2rGLw7wsGvrcwtJZUwGGtp6NOyg9Iv0war8BqKtPm1wYNMgFQGWFiWElQ2kBiwGOx2Ic2kTJ5PNOJ8EenVqUwvpdl3HT362649I8LZatTydNtKLUp1NF5dvWUI9QAXm2B6Dtjsdi5+RpIzQfXh1Zl5qop8o0lACRpkyZHdugO295wIOZfRFOhqL0+cu4IDXkqdWoySTNuh747HYz5uhpgdODZuux1lnPqMsoXlG+lTE/TDHwrwqoXVHM11cgcpE+lZI+px9x2L8f+ssJSYH4jxCtRqFKWWZ6SyVUugHme0tIQEk3vJJEYTc7wrP138yrTZm2u9Ow6AQ1gMdjsdKSMnJs15HwvWCHVQ1M35tSSp9jq2mPfGDMeFs2rAimSRBBDIIM7+rfHY7AlkOTSGBfD1Ywz07OskBl3NjN/1j39sLlfwTmQ5ApHT0OpP/AOsdjsRFUayleyqv4JzQNqZP+KmP/thl8HeDa1IPWdIqbIhKEMpswJDGCSRfp2Mxjsdinoyew7/5cqgSaaFlEG86tWnqTIi4A7DGKp4YrjSDSptpAUmVEz1iPb74+47EJhZVT8KZggBwCRYeg2G25x2Ox2GFn//Z"/>
          <p:cNvSpPr>
            <a:spLocks noChangeAspect="1" noChangeArrowheads="1"/>
          </p:cNvSpPr>
          <p:nvPr/>
        </p:nvSpPr>
        <p:spPr bwMode="auto">
          <a:xfrm>
            <a:off x="765175" y="465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pic>
        <p:nvPicPr>
          <p:cNvPr id="15372" name="Picture 12" descr="http://images.wikia.com/olympians/images/2/20/SPQR_Column_.jp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96207" y="4062651"/>
            <a:ext cx="3810000" cy="2590800"/>
          </a:xfrm>
          <a:prstGeom prst="rect">
            <a:avLst/>
          </a:prstGeom>
          <a:noFill/>
          <a:extLst>
            <a:ext uri="{909E8E84-426E-40DD-AFC4-6F175D3DCCD1}">
              <a14:hiddenFill xmlns:a14="http://schemas.microsoft.com/office/drawing/2010/main">
                <a:solidFill>
                  <a:srgbClr val="FFFFFF"/>
                </a:solidFill>
              </a14:hiddenFill>
            </a:ext>
          </a:extLst>
        </p:spPr>
      </p:pic>
      <p:pic>
        <p:nvPicPr>
          <p:cNvPr id="15374" name="Picture 14" descr="http://italianwinegeek.files.wordpress.com/2011/10/spqr.gif"/>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495800" y="3817297"/>
            <a:ext cx="4271736" cy="28361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8264020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04800" y="152400"/>
            <a:ext cx="8236294" cy="923330"/>
          </a:xfrm>
          <a:prstGeom prst="rect">
            <a:avLst/>
          </a:prstGeom>
          <a:noFill/>
        </p:spPr>
        <p:txBody>
          <a:bodyPr wrap="none" lIns="91440" tIns="45720" rIns="91440" bIns="45720">
            <a:spAutoFit/>
          </a:bodyPr>
          <a:lstStyle/>
          <a:p>
            <a:pPr algn="ctr"/>
            <a:r>
              <a:rPr lang="en-US"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Constitution of the Republic</a:t>
            </a:r>
            <a:endParaRPr lang="en-US"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5" name="TextBox 4"/>
          <p:cNvSpPr txBox="1"/>
          <p:nvPr/>
        </p:nvSpPr>
        <p:spPr>
          <a:xfrm>
            <a:off x="457200" y="1219200"/>
            <a:ext cx="8686800" cy="2585323"/>
          </a:xfrm>
          <a:prstGeom prst="rect">
            <a:avLst/>
          </a:prstGeom>
          <a:noFill/>
        </p:spPr>
        <p:txBody>
          <a:bodyPr wrap="square" rtlCol="0">
            <a:spAutoFit/>
          </a:bodyPr>
          <a:lstStyle/>
          <a:p>
            <a:pPr marL="285750" indent="-285750">
              <a:buFont typeface="Arial" pitchFamily="34" charset="0"/>
              <a:buChar char="•"/>
            </a:pPr>
            <a:r>
              <a:rPr lang="en-US" dirty="0" smtClean="0"/>
              <a:t>No real written constitution of Roman Republic</a:t>
            </a:r>
          </a:p>
          <a:p>
            <a:pPr marL="285750" indent="-285750">
              <a:buFont typeface="Arial" pitchFamily="34" charset="0"/>
              <a:buChar char="•"/>
            </a:pPr>
            <a:r>
              <a:rPr lang="en-US" dirty="0" smtClean="0"/>
              <a:t>Rules of how government functioned determined by government leaders</a:t>
            </a:r>
          </a:p>
          <a:p>
            <a:pPr marL="285750" indent="-285750">
              <a:buFont typeface="Arial" pitchFamily="34" charset="0"/>
              <a:buChar char="•"/>
            </a:pPr>
            <a:r>
              <a:rPr lang="en-US" dirty="0" smtClean="0"/>
              <a:t>Rules of how government functioned etched into stone in Roman Forum</a:t>
            </a:r>
          </a:p>
          <a:p>
            <a:pPr marL="285750" indent="-285750">
              <a:buFont typeface="Arial" pitchFamily="34" charset="0"/>
              <a:buChar char="•"/>
            </a:pPr>
            <a:r>
              <a:rPr lang="en-US" dirty="0" smtClean="0"/>
              <a:t>Laws passed by government etched into stone in Roman Forum</a:t>
            </a:r>
          </a:p>
          <a:p>
            <a:pPr marL="285750" indent="-285750">
              <a:buFont typeface="Arial" pitchFamily="34" charset="0"/>
              <a:buChar char="•"/>
            </a:pPr>
            <a:r>
              <a:rPr lang="en-US" dirty="0" smtClean="0"/>
              <a:t>Republic had 4 branches of government (Executive, Senate, Legislative, and Judicial)</a:t>
            </a:r>
          </a:p>
          <a:p>
            <a:pPr marL="285750" indent="-285750">
              <a:buFont typeface="Arial" pitchFamily="34" charset="0"/>
              <a:buChar char="•"/>
            </a:pPr>
            <a:r>
              <a:rPr lang="en-US" dirty="0" smtClean="0"/>
              <a:t>Very similar to our government (We have three with a combined Senate and Legislation</a:t>
            </a:r>
          </a:p>
          <a:p>
            <a:pPr marL="285750" indent="-285750">
              <a:buFont typeface="Arial" pitchFamily="34" charset="0"/>
              <a:buChar char="•"/>
            </a:pPr>
            <a:r>
              <a:rPr lang="en-US" dirty="0" smtClean="0"/>
              <a:t>Got inspiration from Roman Republic</a:t>
            </a:r>
          </a:p>
          <a:p>
            <a:pPr marL="285750" indent="-285750">
              <a:buFont typeface="Arial" pitchFamily="34" charset="0"/>
              <a:buChar char="•"/>
            </a:pPr>
            <a:r>
              <a:rPr lang="en-US" dirty="0" smtClean="0"/>
              <a:t>All Roman citizens could vote</a:t>
            </a:r>
          </a:p>
          <a:p>
            <a:pPr marL="285750" indent="-285750">
              <a:buFont typeface="Arial" pitchFamily="34" charset="0"/>
              <a:buChar char="•"/>
            </a:pPr>
            <a:endParaRPr lang="en-US" dirty="0"/>
          </a:p>
        </p:txBody>
      </p:sp>
      <p:pic>
        <p:nvPicPr>
          <p:cNvPr id="2050" name="Picture 2" descr="http://www.shopraephoto.com/image/119a9105-01a6dc9e8a-42f0c202-m-1/Carved-Stone-in-the-Roman-Forum-Rome-Italy.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3810000"/>
            <a:ext cx="3590264" cy="2686051"/>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http://www.truthbook.com/images/site_images/Roman_Forum_Model_35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95800" y="3076576"/>
            <a:ext cx="3333750" cy="34194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1798753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981200" y="152400"/>
            <a:ext cx="4572727" cy="923330"/>
          </a:xfrm>
          <a:prstGeom prst="rect">
            <a:avLst/>
          </a:prstGeom>
          <a:noFill/>
        </p:spPr>
        <p:txBody>
          <a:bodyPr wrap="none" lIns="91440" tIns="45720" rIns="91440" bIns="45720">
            <a:spAutoFit/>
          </a:bodyPr>
          <a:lstStyle/>
          <a:p>
            <a:pPr algn="ctr"/>
            <a:r>
              <a:rPr lang="en-US"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Roman Citizens</a:t>
            </a:r>
            <a:endParaRPr lang="en-US"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3" name="TextBox 2"/>
          <p:cNvSpPr txBox="1"/>
          <p:nvPr/>
        </p:nvSpPr>
        <p:spPr>
          <a:xfrm>
            <a:off x="0" y="1219200"/>
            <a:ext cx="8001000" cy="5355312"/>
          </a:xfrm>
          <a:prstGeom prst="rect">
            <a:avLst/>
          </a:prstGeom>
          <a:noFill/>
        </p:spPr>
        <p:txBody>
          <a:bodyPr wrap="square" rtlCol="0">
            <a:spAutoFit/>
          </a:bodyPr>
          <a:lstStyle/>
          <a:p>
            <a:pPr marL="285750" indent="-285750">
              <a:buFont typeface="Wingdings" pitchFamily="2" charset="2"/>
              <a:buChar char="Ø"/>
            </a:pPr>
            <a:r>
              <a:rPr lang="en-US" dirty="0" smtClean="0">
                <a:solidFill>
                  <a:srgbClr val="FF0000"/>
                </a:solidFill>
              </a:rPr>
              <a:t>To be a citizen in Ancient Rome you had to:</a:t>
            </a:r>
          </a:p>
          <a:p>
            <a:pPr marL="285750" indent="-285750">
              <a:buFont typeface="Wingdings" pitchFamily="2" charset="2"/>
              <a:buChar char="Ø"/>
            </a:pPr>
            <a:r>
              <a:rPr lang="en-US" dirty="0" smtClean="0"/>
              <a:t>Be a free individual</a:t>
            </a:r>
          </a:p>
          <a:p>
            <a:pPr marL="285750" indent="-285750">
              <a:buFont typeface="Wingdings" pitchFamily="2" charset="2"/>
              <a:buChar char="Ø"/>
            </a:pPr>
            <a:r>
              <a:rPr lang="en-US" dirty="0" smtClean="0"/>
              <a:t>Be a law-abiding citizen</a:t>
            </a:r>
          </a:p>
          <a:p>
            <a:pPr marL="285750" indent="-285750">
              <a:buFont typeface="Wingdings" pitchFamily="2" charset="2"/>
              <a:buChar char="Ø"/>
            </a:pPr>
            <a:r>
              <a:rPr lang="en-US" dirty="0" smtClean="0"/>
              <a:t>Own property</a:t>
            </a:r>
          </a:p>
          <a:p>
            <a:pPr marL="285750" indent="-285750">
              <a:buFont typeface="Wingdings" pitchFamily="2" charset="2"/>
              <a:buChar char="Ø"/>
            </a:pPr>
            <a:r>
              <a:rPr lang="en-US" dirty="0" smtClean="0"/>
              <a:t>Have respect for government</a:t>
            </a:r>
          </a:p>
          <a:p>
            <a:pPr marL="285750" indent="-285750">
              <a:buFont typeface="Wingdings" pitchFamily="2" charset="2"/>
              <a:buChar char="Ø"/>
            </a:pPr>
            <a:endParaRPr lang="en-US" dirty="0" smtClean="0"/>
          </a:p>
          <a:p>
            <a:pPr marL="285750" indent="-285750">
              <a:buFont typeface="Wingdings" pitchFamily="2" charset="2"/>
              <a:buChar char="Ø"/>
            </a:pPr>
            <a:r>
              <a:rPr lang="en-US" dirty="0" smtClean="0"/>
              <a:t>Women had limited citizenship</a:t>
            </a:r>
          </a:p>
          <a:p>
            <a:pPr marL="285750" indent="-285750">
              <a:buFont typeface="Wingdings" pitchFamily="2" charset="2"/>
              <a:buChar char="Ø"/>
            </a:pPr>
            <a:r>
              <a:rPr lang="en-US" dirty="0" smtClean="0"/>
              <a:t>People who lived in newly conquered lands had limited citizenship</a:t>
            </a:r>
          </a:p>
          <a:p>
            <a:pPr marL="285750" indent="-285750">
              <a:buFont typeface="Wingdings" pitchFamily="2" charset="2"/>
              <a:buChar char="Ø"/>
            </a:pPr>
            <a:r>
              <a:rPr lang="en-US" dirty="0" smtClean="0">
                <a:solidFill>
                  <a:srgbClr val="FF0000"/>
                </a:solidFill>
              </a:rPr>
              <a:t>They could enroll every 5 years (fee)(censors)</a:t>
            </a:r>
          </a:p>
          <a:p>
            <a:pPr marL="285750" indent="-285750">
              <a:buFont typeface="Wingdings" pitchFamily="2" charset="2"/>
              <a:buChar char="Ø"/>
            </a:pPr>
            <a:r>
              <a:rPr lang="en-US" dirty="0" smtClean="0"/>
              <a:t>Freedmen could buy full citizenship</a:t>
            </a:r>
          </a:p>
          <a:p>
            <a:pPr marL="285750" indent="-285750">
              <a:buFont typeface="Wingdings" pitchFamily="2" charset="2"/>
              <a:buChar char="Ø"/>
            </a:pPr>
            <a:r>
              <a:rPr lang="en-US" dirty="0" smtClean="0">
                <a:solidFill>
                  <a:srgbClr val="FF0000"/>
                </a:solidFill>
              </a:rPr>
              <a:t>Most Romans born into citizenship</a:t>
            </a:r>
          </a:p>
          <a:p>
            <a:pPr marL="285750" indent="-285750">
              <a:buFont typeface="Wingdings" pitchFamily="2" charset="2"/>
              <a:buChar char="Ø"/>
            </a:pPr>
            <a:endParaRPr lang="en-US" dirty="0">
              <a:solidFill>
                <a:srgbClr val="FF0000"/>
              </a:solidFill>
            </a:endParaRPr>
          </a:p>
          <a:p>
            <a:pPr marL="285750" indent="-285750">
              <a:buFont typeface="Wingdings" pitchFamily="2" charset="2"/>
              <a:buChar char="Ø"/>
            </a:pPr>
            <a:r>
              <a:rPr lang="en-US" dirty="0" smtClean="0">
                <a:solidFill>
                  <a:srgbClr val="FF0000"/>
                </a:solidFill>
              </a:rPr>
              <a:t>To be able to vote:</a:t>
            </a:r>
          </a:p>
          <a:p>
            <a:pPr marL="285750" indent="-285750">
              <a:buFont typeface="Wingdings" pitchFamily="2" charset="2"/>
              <a:buChar char="Ø"/>
            </a:pPr>
            <a:r>
              <a:rPr lang="en-US" dirty="0" smtClean="0">
                <a:solidFill>
                  <a:srgbClr val="FF0000"/>
                </a:solidFill>
              </a:rPr>
              <a:t>Must be male citizen with full citizenship</a:t>
            </a:r>
          </a:p>
          <a:p>
            <a:pPr marL="285750" indent="-285750">
              <a:buFont typeface="Wingdings" pitchFamily="2" charset="2"/>
              <a:buChar char="Ø"/>
            </a:pPr>
            <a:endParaRPr lang="en-US" dirty="0" smtClean="0"/>
          </a:p>
          <a:p>
            <a:endParaRPr lang="en-US" dirty="0" smtClean="0"/>
          </a:p>
          <a:p>
            <a:pPr marL="285750" indent="-285750">
              <a:buFont typeface="Wingdings" pitchFamily="2" charset="2"/>
              <a:buChar char="Ø"/>
            </a:pPr>
            <a:endParaRPr lang="en-US" dirty="0" smtClean="0"/>
          </a:p>
          <a:p>
            <a:pPr marL="285750" indent="-285750">
              <a:buFont typeface="Wingdings" pitchFamily="2" charset="2"/>
              <a:buChar char="Ø"/>
            </a:pPr>
            <a:endParaRPr lang="en-US" dirty="0"/>
          </a:p>
          <a:p>
            <a:endParaRPr lang="en-US" dirty="0"/>
          </a:p>
        </p:txBody>
      </p:sp>
      <p:pic>
        <p:nvPicPr>
          <p:cNvPr id="4098" name="Picture 2" descr="http://upload.wikimedia.org/wikipedia/commons/thumb/f/fa/Toga_Illustration.png/220px-Toga_Illustration.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81800" y="103184"/>
            <a:ext cx="2095500" cy="3771901"/>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http://www.flatpyramid.com/uploads/imagecache/3d/3d-models/images/babies_children_men_women/roman_citizen-3d-model-16865-3640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52899" y="4082145"/>
            <a:ext cx="2628901" cy="26289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6443041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14400" y="21771"/>
            <a:ext cx="6845592" cy="923330"/>
          </a:xfrm>
          <a:prstGeom prst="rect">
            <a:avLst/>
          </a:prstGeom>
          <a:noFill/>
        </p:spPr>
        <p:txBody>
          <a:bodyPr wrap="none" lIns="91440" tIns="45720" rIns="91440" bIns="45720">
            <a:spAutoFit/>
          </a:bodyPr>
          <a:lstStyle/>
          <a:p>
            <a:pPr algn="ctr"/>
            <a:r>
              <a:rPr lang="en-US"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Plebeians vs. Patricians</a:t>
            </a:r>
            <a:endParaRPr lang="en-US"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3" name="TextBox 2"/>
          <p:cNvSpPr txBox="1"/>
          <p:nvPr/>
        </p:nvSpPr>
        <p:spPr>
          <a:xfrm>
            <a:off x="0" y="945101"/>
            <a:ext cx="5105400" cy="5539978"/>
          </a:xfrm>
          <a:prstGeom prst="rect">
            <a:avLst/>
          </a:prstGeom>
          <a:noFill/>
        </p:spPr>
        <p:txBody>
          <a:bodyPr wrap="square" rtlCol="0">
            <a:spAutoFit/>
          </a:bodyPr>
          <a:lstStyle/>
          <a:p>
            <a:r>
              <a:rPr lang="en-US" sz="1600" dirty="0" smtClean="0"/>
              <a:t>At the beginning of the Roman Republic:</a:t>
            </a:r>
          </a:p>
          <a:p>
            <a:pPr marL="285750" indent="-285750">
              <a:buFont typeface="Wingdings" pitchFamily="2" charset="2"/>
              <a:buChar char="ü"/>
            </a:pPr>
            <a:endParaRPr lang="en-US" sz="1600" dirty="0"/>
          </a:p>
          <a:p>
            <a:pPr marL="285750" indent="-285750">
              <a:buFont typeface="Wingdings" pitchFamily="2" charset="2"/>
              <a:buChar char="ü"/>
            </a:pPr>
            <a:r>
              <a:rPr lang="en-US" sz="1600" dirty="0" smtClean="0"/>
              <a:t>Citizens were divided into two social classes</a:t>
            </a:r>
          </a:p>
          <a:p>
            <a:pPr marL="285750" indent="-285750">
              <a:buFont typeface="Wingdings" pitchFamily="2" charset="2"/>
              <a:buChar char="ü"/>
            </a:pPr>
            <a:r>
              <a:rPr lang="en-US" sz="1600" dirty="0" smtClean="0"/>
              <a:t>The plebeians and the patricians</a:t>
            </a:r>
          </a:p>
          <a:p>
            <a:pPr marL="285750" indent="-285750">
              <a:buFont typeface="Wingdings" pitchFamily="2" charset="2"/>
              <a:buChar char="ü"/>
            </a:pPr>
            <a:r>
              <a:rPr lang="en-US" sz="1600" dirty="0" smtClean="0"/>
              <a:t>The patricians were the wealthy upper class of Rome</a:t>
            </a:r>
          </a:p>
          <a:p>
            <a:pPr marL="285750" indent="-285750">
              <a:buFont typeface="Wingdings" pitchFamily="2" charset="2"/>
              <a:buChar char="ü"/>
            </a:pPr>
            <a:r>
              <a:rPr lang="en-US" sz="1600" dirty="0" smtClean="0"/>
              <a:t>To be a patrician, you had to be born into it. Clans like Fabii, Julii, and Claudii</a:t>
            </a:r>
          </a:p>
          <a:p>
            <a:pPr marL="285750" indent="-285750">
              <a:buFont typeface="Wingdings" pitchFamily="2" charset="2"/>
              <a:buChar char="ü"/>
            </a:pPr>
            <a:r>
              <a:rPr lang="en-US" sz="1600" dirty="0" smtClean="0">
                <a:solidFill>
                  <a:srgbClr val="FF0000"/>
                </a:solidFill>
              </a:rPr>
              <a:t>Patricians held more government seats</a:t>
            </a:r>
          </a:p>
          <a:p>
            <a:pPr marL="285750" indent="-285750">
              <a:buFont typeface="Wingdings" pitchFamily="2" charset="2"/>
              <a:buChar char="ü"/>
            </a:pPr>
            <a:r>
              <a:rPr lang="en-US" sz="1600" dirty="0" smtClean="0"/>
              <a:t>At beginning, only patricians could vote or hold office</a:t>
            </a:r>
          </a:p>
          <a:p>
            <a:pPr marL="285750" indent="-285750">
              <a:buFont typeface="Wingdings" pitchFamily="2" charset="2"/>
              <a:buChar char="ü"/>
            </a:pPr>
            <a:r>
              <a:rPr lang="en-US" sz="1600" dirty="0" smtClean="0"/>
              <a:t>Plebeians were middle and lower class (laborers, workers, businessmen, merchants, soldiers, newly enrolled citizens, etc.)</a:t>
            </a:r>
          </a:p>
          <a:p>
            <a:pPr marL="285750" indent="-285750">
              <a:buFont typeface="Wingdings" pitchFamily="2" charset="2"/>
              <a:buChar char="ü"/>
            </a:pPr>
            <a:r>
              <a:rPr lang="en-US" sz="1600" dirty="0" smtClean="0"/>
              <a:t>In 494 B.C. plebs. gained the right to vote, after revolt, and choose leaders, same year tribune was started.</a:t>
            </a:r>
          </a:p>
          <a:p>
            <a:pPr marL="285750" indent="-285750">
              <a:buFont typeface="Wingdings" pitchFamily="2" charset="2"/>
              <a:buChar char="ü"/>
            </a:pPr>
            <a:r>
              <a:rPr lang="en-US" sz="1600" dirty="0" smtClean="0"/>
              <a:t>Gradually all restrictions removed</a:t>
            </a:r>
          </a:p>
          <a:p>
            <a:pPr marL="285750" indent="-285750">
              <a:buFont typeface="Wingdings" pitchFamily="2" charset="2"/>
              <a:buChar char="ü"/>
            </a:pPr>
            <a:r>
              <a:rPr lang="en-US" sz="1600" dirty="0" smtClean="0"/>
              <a:t>287 B.C., Plebian Council created. Few years later merged with Senate</a:t>
            </a:r>
          </a:p>
          <a:p>
            <a:pPr marL="285750" indent="-285750">
              <a:buFont typeface="Wingdings" pitchFamily="2" charset="2"/>
              <a:buChar char="ü"/>
            </a:pPr>
            <a:r>
              <a:rPr lang="en-US" sz="1600" dirty="0" smtClean="0"/>
              <a:t>Finally plebs. could be senators, and magistrates too.</a:t>
            </a:r>
          </a:p>
          <a:p>
            <a:pPr marL="285750" indent="-285750">
              <a:buFont typeface="Wingdings" pitchFamily="2" charset="2"/>
              <a:buChar char="ü"/>
            </a:pPr>
            <a:r>
              <a:rPr lang="en-US" sz="1600" dirty="0" smtClean="0"/>
              <a:t>By 200 B.C. it didn’t matter if you were a plebian or patrician, everyone was thought of as equal, terminology was not used.</a:t>
            </a:r>
          </a:p>
          <a:p>
            <a:pPr marL="285750" indent="-285750">
              <a:buFont typeface="Wingdings" pitchFamily="2" charset="2"/>
              <a:buChar char="ü"/>
            </a:pPr>
            <a:endParaRPr lang="en-US" dirty="0"/>
          </a:p>
        </p:txBody>
      </p:sp>
      <p:pic>
        <p:nvPicPr>
          <p:cNvPr id="4" name="Picture 4" descr="http://www.dkimages.com/discover/previews/752/805629.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39040" y="2429321"/>
            <a:ext cx="4204960" cy="2151757"/>
          </a:xfrm>
          <a:prstGeom prst="rect">
            <a:avLst/>
          </a:prstGeom>
          <a:noFill/>
          <a:extLst>
            <a:ext uri="{909E8E84-426E-40DD-AFC4-6F175D3DCCD1}">
              <a14:hiddenFill xmlns:a14="http://schemas.microsoft.com/office/drawing/2010/main">
                <a:solidFill>
                  <a:srgbClr val="FFFFFF"/>
                </a:solidFill>
              </a14:hiddenFill>
            </a:ext>
          </a:extLst>
        </p:spPr>
      </p:pic>
      <p:pic>
        <p:nvPicPr>
          <p:cNvPr id="5122" name="Picture 2" descr="http://t1.gstatic.com/images?q=tbn:ANd9GcTLjDg5fVaKBT4mlybzAICo8S0n04hILDuG4ULiaVHVAwN96MhWuQ"/>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62600" y="762000"/>
            <a:ext cx="2571750" cy="1781176"/>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http://t2.gstatic.com/images?q=tbn:ANd9GcRk2v3s-2ov5rYiWBDLPisafSWtBFnaeTBuI70bzxF43Aq2X96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86401" y="4702221"/>
            <a:ext cx="2728232" cy="18155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3737197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209800" y="-172216"/>
            <a:ext cx="3561232" cy="923330"/>
          </a:xfrm>
          <a:prstGeom prst="rect">
            <a:avLst/>
          </a:prstGeom>
          <a:noFill/>
        </p:spPr>
        <p:txBody>
          <a:bodyPr wrap="none" lIns="91440" tIns="45720" rIns="91440" bIns="45720">
            <a:spAutoFit/>
          </a:bodyPr>
          <a:lstStyle/>
          <a:p>
            <a:pPr algn="ctr"/>
            <a:r>
              <a:rPr lang="en-US"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Magistrates</a:t>
            </a:r>
            <a:endParaRPr lang="en-US"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7" name="TextBox 6"/>
          <p:cNvSpPr txBox="1"/>
          <p:nvPr/>
        </p:nvSpPr>
        <p:spPr>
          <a:xfrm>
            <a:off x="0" y="533400"/>
            <a:ext cx="6858000" cy="6740307"/>
          </a:xfrm>
          <a:prstGeom prst="rect">
            <a:avLst/>
          </a:prstGeom>
          <a:noFill/>
        </p:spPr>
        <p:txBody>
          <a:bodyPr wrap="square" rtlCol="0">
            <a:spAutoFit/>
          </a:bodyPr>
          <a:lstStyle/>
          <a:p>
            <a:pPr marL="285750" indent="-285750">
              <a:buFont typeface="Wingdings" pitchFamily="2" charset="2"/>
              <a:buChar char="§"/>
            </a:pPr>
            <a:r>
              <a:rPr lang="en-US" dirty="0" smtClean="0"/>
              <a:t>In the Roman Republic the magistrates made up the executive branch of government</a:t>
            </a:r>
          </a:p>
          <a:p>
            <a:r>
              <a:rPr lang="en-US" dirty="0" smtClean="0"/>
              <a:t> </a:t>
            </a:r>
          </a:p>
          <a:p>
            <a:pPr marL="285750" indent="-285750">
              <a:buFont typeface="Wingdings" pitchFamily="2" charset="2"/>
              <a:buChar char="§"/>
            </a:pPr>
            <a:r>
              <a:rPr lang="en-US" dirty="0" smtClean="0">
                <a:solidFill>
                  <a:srgbClr val="FF0000"/>
                </a:solidFill>
              </a:rPr>
              <a:t>All seats held by magistrates were collegial, which meant that they were held by at least two men, for 1 year</a:t>
            </a:r>
          </a:p>
          <a:p>
            <a:pPr marL="285750" indent="-285750">
              <a:buFont typeface="Wingdings" pitchFamily="2" charset="2"/>
              <a:buChar char="§"/>
            </a:pPr>
            <a:endParaRPr lang="en-US" dirty="0" smtClean="0"/>
          </a:p>
          <a:p>
            <a:pPr marL="285750" indent="-285750">
              <a:buFont typeface="Wingdings" pitchFamily="2" charset="2"/>
              <a:buChar char="§"/>
            </a:pPr>
            <a:r>
              <a:rPr lang="en-US" dirty="0" smtClean="0">
                <a:solidFill>
                  <a:srgbClr val="FF0000"/>
                </a:solidFill>
              </a:rPr>
              <a:t>All magistrates were elected by Roman Committee members who were elected by Roman citizens, except dictators</a:t>
            </a:r>
            <a:r>
              <a:rPr lang="en-US" dirty="0" smtClean="0"/>
              <a:t>.</a:t>
            </a:r>
          </a:p>
          <a:p>
            <a:pPr marL="285750" indent="-285750">
              <a:buFont typeface="Wingdings" pitchFamily="2" charset="2"/>
              <a:buChar char="§"/>
            </a:pPr>
            <a:endParaRPr lang="en-US" dirty="0" smtClean="0"/>
          </a:p>
          <a:p>
            <a:pPr marL="285750" lvl="0" indent="-285750">
              <a:buFont typeface="Wingdings" pitchFamily="2" charset="2"/>
              <a:buChar char="§"/>
            </a:pPr>
            <a:r>
              <a:rPr lang="en-US" dirty="0">
                <a:solidFill>
                  <a:prstClr val="black"/>
                </a:solidFill>
              </a:rPr>
              <a:t>There were 2 consuls, or top magistrates that were chief civil </a:t>
            </a:r>
            <a:r>
              <a:rPr lang="en-US" dirty="0" smtClean="0">
                <a:solidFill>
                  <a:prstClr val="black"/>
                </a:solidFill>
              </a:rPr>
              <a:t>and</a:t>
            </a:r>
          </a:p>
          <a:p>
            <a:pPr lvl="0"/>
            <a:r>
              <a:rPr lang="en-US" dirty="0" smtClean="0">
                <a:solidFill>
                  <a:prstClr val="black"/>
                </a:solidFill>
              </a:rPr>
              <a:t> </a:t>
            </a:r>
            <a:r>
              <a:rPr lang="en-US" dirty="0">
                <a:solidFill>
                  <a:prstClr val="black"/>
                </a:solidFill>
              </a:rPr>
              <a:t>military commanders. They also organized and summoned Senate meetings. They were the top-ranking officials</a:t>
            </a:r>
            <a:r>
              <a:rPr lang="en-US" dirty="0" smtClean="0">
                <a:solidFill>
                  <a:prstClr val="black"/>
                </a:solidFill>
              </a:rPr>
              <a:t>.(1 year terms)</a:t>
            </a:r>
          </a:p>
          <a:p>
            <a:pPr marL="285750" lvl="0" indent="-285750">
              <a:buFont typeface="Wingdings" pitchFamily="2" charset="2"/>
              <a:buChar char="§"/>
            </a:pPr>
            <a:endParaRPr lang="en-US" dirty="0" smtClean="0">
              <a:solidFill>
                <a:prstClr val="black"/>
              </a:solidFill>
            </a:endParaRPr>
          </a:p>
          <a:p>
            <a:pPr marL="285750" lvl="0" indent="-285750">
              <a:buFont typeface="Wingdings" pitchFamily="2" charset="2"/>
              <a:buChar char="§"/>
            </a:pPr>
            <a:r>
              <a:rPr lang="en-US" dirty="0" smtClean="0">
                <a:solidFill>
                  <a:prstClr val="black"/>
                </a:solidFill>
              </a:rPr>
              <a:t>2-8 Praetors. Administered civil law at Rome and were governors (military commanders and high judges) 1 year term, except for 6 judges 2 year term</a:t>
            </a:r>
          </a:p>
          <a:p>
            <a:pPr marL="285750" lvl="0" indent="-285750">
              <a:buFont typeface="Wingdings" pitchFamily="2" charset="2"/>
              <a:buChar char="§"/>
            </a:pPr>
            <a:endParaRPr lang="en-US" dirty="0" smtClean="0">
              <a:solidFill>
                <a:prstClr val="black"/>
              </a:solidFill>
            </a:endParaRPr>
          </a:p>
          <a:p>
            <a:pPr marL="285750" lvl="0" indent="-285750">
              <a:buFont typeface="Wingdings" pitchFamily="2" charset="2"/>
              <a:buChar char="§"/>
            </a:pPr>
            <a:r>
              <a:rPr lang="en-US" dirty="0" smtClean="0">
                <a:solidFill>
                  <a:prstClr val="black"/>
                </a:solidFill>
              </a:rPr>
              <a:t>2 Aediles. At least 1 pair had to be plebian. In charge of holidays, games, city upkeep, regulation of markets, and grain supply</a:t>
            </a:r>
          </a:p>
          <a:p>
            <a:pPr marL="285750" lvl="0" indent="-285750">
              <a:buFont typeface="Wingdings" pitchFamily="2" charset="2"/>
              <a:buChar char="§"/>
            </a:pPr>
            <a:endParaRPr lang="en-US" dirty="0" smtClean="0">
              <a:solidFill>
                <a:prstClr val="black"/>
              </a:solidFill>
            </a:endParaRPr>
          </a:p>
          <a:p>
            <a:pPr marL="285750" lvl="0" indent="-285750">
              <a:buFont typeface="Wingdings" pitchFamily="2" charset="2"/>
              <a:buChar char="§"/>
            </a:pPr>
            <a:r>
              <a:rPr lang="en-US" dirty="0" smtClean="0">
                <a:solidFill>
                  <a:prstClr val="black"/>
                </a:solidFill>
              </a:rPr>
              <a:t>2-40 Quaestors. Financial officers and administrative assistants in charge of Roman Treasury, and were military quartermasters sometimes</a:t>
            </a:r>
          </a:p>
          <a:p>
            <a:pPr marL="285750" lvl="0" indent="-285750">
              <a:buFont typeface="Wingdings" pitchFamily="2" charset="2"/>
              <a:buChar char="§"/>
            </a:pPr>
            <a:endParaRPr lang="en-US" dirty="0" smtClean="0">
              <a:solidFill>
                <a:prstClr val="black"/>
              </a:solidFill>
            </a:endParaRPr>
          </a:p>
        </p:txBody>
      </p:sp>
      <p:pic>
        <p:nvPicPr>
          <p:cNvPr id="4098" name="Picture 2" descr="http://t2.gstatic.com/images?q=tbn:ANd9GcT4KIKQQC-ZWswn09fka3zj8_xoqYEyd8-SDb_HBOes1pdQ1zJ6o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0" y="772885"/>
            <a:ext cx="1905000" cy="2371726"/>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http://t2.gstatic.com/images?q=tbn:ANd9GcR4igLa94ymYvuTELTbszQv-hZDXWatADW5_X7CsG-81p-BGdJp"/>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00799" y="4419600"/>
            <a:ext cx="2743201" cy="2438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1362685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27800"/>
            <a:ext cx="5410200" cy="3693319"/>
          </a:xfrm>
          <a:prstGeom prst="rect">
            <a:avLst/>
          </a:prstGeom>
        </p:spPr>
        <p:txBody>
          <a:bodyPr wrap="square">
            <a:spAutoFit/>
          </a:bodyPr>
          <a:lstStyle/>
          <a:p>
            <a:pPr marL="285750" lvl="0" indent="-285750">
              <a:buFont typeface="Wingdings" pitchFamily="2" charset="2"/>
              <a:buChar char="§"/>
            </a:pPr>
            <a:r>
              <a:rPr lang="en-US" dirty="0">
                <a:solidFill>
                  <a:prstClr val="black"/>
                </a:solidFill>
              </a:rPr>
              <a:t>2-10 </a:t>
            </a:r>
            <a:r>
              <a:rPr lang="en-US" dirty="0" smtClean="0">
                <a:solidFill>
                  <a:prstClr val="black"/>
                </a:solidFill>
              </a:rPr>
              <a:t>Tribunes</a:t>
            </a:r>
            <a:r>
              <a:rPr lang="en-US" dirty="0">
                <a:solidFill>
                  <a:prstClr val="black"/>
                </a:solidFill>
              </a:rPr>
              <a:t>. In charge of protecting life, and property of </a:t>
            </a:r>
            <a:r>
              <a:rPr lang="en-US" dirty="0" smtClean="0">
                <a:solidFill>
                  <a:prstClr val="black"/>
                </a:solidFill>
              </a:rPr>
              <a:t>plebeians. </a:t>
            </a:r>
            <a:r>
              <a:rPr lang="en-US" dirty="0">
                <a:solidFill>
                  <a:prstClr val="black"/>
                </a:solidFill>
              </a:rPr>
              <a:t>Had right to veto</a:t>
            </a:r>
            <a:r>
              <a:rPr lang="en-US" dirty="0" smtClean="0">
                <a:solidFill>
                  <a:prstClr val="black"/>
                </a:solidFill>
              </a:rPr>
              <a:t>. (Tiberius Gracchus)</a:t>
            </a:r>
          </a:p>
          <a:p>
            <a:pPr marL="285750" lvl="0" indent="-285750">
              <a:buFont typeface="Wingdings" pitchFamily="2" charset="2"/>
              <a:buChar char="§"/>
            </a:pPr>
            <a:endParaRPr lang="en-US" dirty="0">
              <a:solidFill>
                <a:prstClr val="black"/>
              </a:solidFill>
            </a:endParaRPr>
          </a:p>
          <a:p>
            <a:pPr marL="285750" lvl="0" indent="-285750">
              <a:buFont typeface="Wingdings" pitchFamily="2" charset="2"/>
              <a:buChar char="§"/>
            </a:pPr>
            <a:r>
              <a:rPr lang="en-US" dirty="0">
                <a:solidFill>
                  <a:prstClr val="black"/>
                </a:solidFill>
              </a:rPr>
              <a:t>2 Censors- Elected every 5 years to conduct census, enroll new citizens, control public morals, and revise contract protocol (18 month term</a:t>
            </a:r>
            <a:r>
              <a:rPr lang="en-US" dirty="0" smtClean="0">
                <a:solidFill>
                  <a:prstClr val="black"/>
                </a:solidFill>
              </a:rPr>
              <a:t>) Highest position usually</a:t>
            </a:r>
          </a:p>
          <a:p>
            <a:pPr marL="285750" lvl="0" indent="-285750">
              <a:buFont typeface="Wingdings" pitchFamily="2" charset="2"/>
              <a:buChar char="§"/>
            </a:pPr>
            <a:endParaRPr lang="en-US" dirty="0">
              <a:solidFill>
                <a:prstClr val="black"/>
              </a:solidFill>
            </a:endParaRPr>
          </a:p>
          <a:p>
            <a:pPr marL="285750" lvl="0" indent="-285750">
              <a:buFont typeface="Wingdings" pitchFamily="2" charset="2"/>
              <a:buChar char="§"/>
            </a:pPr>
            <a:r>
              <a:rPr lang="en-US" dirty="0" smtClean="0">
                <a:solidFill>
                  <a:prstClr val="black"/>
                </a:solidFill>
              </a:rPr>
              <a:t>Occasionally during times of crisis in the republic, a dictator was elected as a magistrate position. Had complete control. (5 month term) Could be re-elected. (Cincinnatus)</a:t>
            </a:r>
            <a:endParaRPr lang="en-US" dirty="0">
              <a:solidFill>
                <a:prstClr val="black"/>
              </a:solidFill>
            </a:endParaRPr>
          </a:p>
        </p:txBody>
      </p:sp>
      <p:pic>
        <p:nvPicPr>
          <p:cNvPr id="6146" name="Picture 2" descr="http://upload.wikimedia.org/wikipedia/en/thumb/9/96/Gaius_Gracchus_Tribune_of_the_People.jpg/500px-Gaius_Gracchus_Tribune_of_the_Peopl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88429" y="228600"/>
            <a:ext cx="3704645" cy="2348745"/>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http://www.cincinnativiews.net/images-2/Cincinnatu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55340" y="3352800"/>
            <a:ext cx="5109720" cy="34210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2021960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480457" y="-250371"/>
            <a:ext cx="4977196" cy="923330"/>
          </a:xfrm>
          <a:prstGeom prst="rect">
            <a:avLst/>
          </a:prstGeom>
          <a:noFill/>
        </p:spPr>
        <p:txBody>
          <a:bodyPr wrap="none" lIns="91440" tIns="45720" rIns="91440" bIns="45720">
            <a:spAutoFit/>
          </a:bodyPr>
          <a:lstStyle/>
          <a:p>
            <a:pPr algn="ctr"/>
            <a:r>
              <a:rPr lang="en-US"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Cursus Honorum</a:t>
            </a:r>
            <a:endParaRPr lang="en-US"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3" name="TextBox 2"/>
          <p:cNvSpPr txBox="1"/>
          <p:nvPr/>
        </p:nvSpPr>
        <p:spPr>
          <a:xfrm>
            <a:off x="87086" y="457200"/>
            <a:ext cx="5562600" cy="7048083"/>
          </a:xfrm>
          <a:prstGeom prst="rect">
            <a:avLst/>
          </a:prstGeom>
          <a:noFill/>
        </p:spPr>
        <p:txBody>
          <a:bodyPr wrap="square" rtlCol="0">
            <a:spAutoFit/>
          </a:bodyPr>
          <a:lstStyle/>
          <a:p>
            <a:r>
              <a:rPr lang="en-US" sz="1600" dirty="0" smtClean="0"/>
              <a:t>The Cursus Honorum were the rules of how government officials could advance ranks. (Cicero achieved “Suo anno”youngest possible achievement, and achieved “Novus homo”, no ancestors as consul.)</a:t>
            </a:r>
          </a:p>
          <a:p>
            <a:endParaRPr lang="en-US" sz="1600" dirty="0"/>
          </a:p>
          <a:p>
            <a:pPr marL="285750" indent="-285750">
              <a:buFont typeface="Wingdings" pitchFamily="2" charset="2"/>
              <a:buChar char="q"/>
            </a:pPr>
            <a:r>
              <a:rPr lang="en-US" sz="1600" dirty="0" smtClean="0"/>
              <a:t>To run for government, a male citizen had to be of senatorial status</a:t>
            </a:r>
          </a:p>
          <a:p>
            <a:pPr marL="285750" indent="-285750">
              <a:buFont typeface="Wingdings" pitchFamily="2" charset="2"/>
              <a:buChar char="q"/>
            </a:pPr>
            <a:r>
              <a:rPr lang="en-US" sz="1600" dirty="0" smtClean="0"/>
              <a:t>First, had to serve 10 years in Army, at least 5 had to be in cavalry. (min. age 16 for plebs/patr)</a:t>
            </a:r>
          </a:p>
          <a:p>
            <a:pPr marL="285750" indent="-285750">
              <a:buFont typeface="Wingdings" pitchFamily="2" charset="2"/>
              <a:buChar char="q"/>
            </a:pPr>
            <a:r>
              <a:rPr lang="en-US" sz="1600" dirty="0" smtClean="0"/>
              <a:t>Then could run for quaestor. (Min. age 30 for plebs/patr.) Could re-run for all, not consecutively</a:t>
            </a:r>
          </a:p>
          <a:p>
            <a:pPr marL="285750" indent="-285750">
              <a:buFont typeface="Wingdings" pitchFamily="2" charset="2"/>
              <a:buChar char="q"/>
            </a:pPr>
            <a:r>
              <a:rPr lang="en-US" sz="1600" dirty="0" smtClean="0"/>
              <a:t>Had to wait one Quaestor term in between running for Aedile</a:t>
            </a:r>
          </a:p>
          <a:p>
            <a:pPr marL="285750" indent="-285750">
              <a:buFont typeface="Wingdings" pitchFamily="2" charset="2"/>
              <a:buChar char="q"/>
            </a:pPr>
            <a:r>
              <a:rPr lang="en-US" sz="1600" dirty="0" smtClean="0"/>
              <a:t>Could run for Aedile. (Min. age 36 pleb</a:t>
            </a:r>
            <a:r>
              <a:rPr lang="en-US" sz="1600" dirty="0"/>
              <a:t>.</a:t>
            </a:r>
            <a:r>
              <a:rPr lang="en-US" sz="1600" dirty="0" smtClean="0"/>
              <a:t>/patr.)</a:t>
            </a:r>
          </a:p>
          <a:p>
            <a:pPr marL="285750" indent="-285750">
              <a:buFont typeface="Wingdings" pitchFamily="2" charset="2"/>
              <a:buChar char="q"/>
            </a:pPr>
            <a:r>
              <a:rPr lang="en-US" sz="1600" dirty="0" smtClean="0"/>
              <a:t>After holding position of Quaestor or Aedile</a:t>
            </a:r>
            <a:r>
              <a:rPr lang="en-US" sz="1600" dirty="0"/>
              <a:t> </a:t>
            </a:r>
            <a:r>
              <a:rPr lang="en-US" sz="1600" dirty="0" smtClean="0"/>
              <a:t>could run  for Praetor (Min. age 39 pleb.patr.)</a:t>
            </a:r>
          </a:p>
          <a:p>
            <a:pPr marL="285750" indent="-285750">
              <a:buFont typeface="Wingdings" pitchFamily="2" charset="2"/>
              <a:buChar char="q"/>
            </a:pPr>
            <a:r>
              <a:rPr lang="en-US" sz="1600" dirty="0" smtClean="0"/>
              <a:t>After being Praetor or Consul, you were required to serve one term as governor, or provincial ruler. (Min. age for both) Exceptions were granted during shortages</a:t>
            </a:r>
          </a:p>
          <a:p>
            <a:pPr marL="285750" indent="-285750">
              <a:buFont typeface="Wingdings" pitchFamily="2" charset="2"/>
              <a:buChar char="q"/>
            </a:pPr>
            <a:r>
              <a:rPr lang="en-US" sz="1600" dirty="0" smtClean="0"/>
              <a:t>After that you could run for consul top magistrate over Senate. (Min. age 40 for patr. 42 for pleb.)</a:t>
            </a:r>
          </a:p>
          <a:p>
            <a:pPr marL="285750" indent="-285750">
              <a:buFont typeface="Wingdings" pitchFamily="2" charset="2"/>
              <a:buChar char="q"/>
            </a:pPr>
            <a:r>
              <a:rPr lang="en-US" sz="1600" dirty="0" smtClean="0"/>
              <a:t>After consul you again had to serve a term as governor, if you hadn’t already done so, after Praetor.</a:t>
            </a:r>
          </a:p>
          <a:p>
            <a:pPr marL="285750" indent="-285750">
              <a:buFont typeface="Wingdings" pitchFamily="2" charset="2"/>
              <a:buChar char="q"/>
            </a:pPr>
            <a:r>
              <a:rPr lang="en-US" sz="1600" dirty="0" smtClean="0"/>
              <a:t>The final step of the Cursus Honorum was the title of censor Top magistate.(Min. age for patr. 42, and for pleb. 44)</a:t>
            </a:r>
          </a:p>
          <a:p>
            <a:pPr marL="285750" indent="-285750">
              <a:buFont typeface="Wingdings" pitchFamily="2" charset="2"/>
              <a:buChar char="q"/>
            </a:pPr>
            <a:r>
              <a:rPr lang="en-US" sz="1600" dirty="0" smtClean="0"/>
              <a:t>If a dictator was chosen, it was usually a previous censor. But exceptions were made during shortages. Min age- (44, 46) </a:t>
            </a:r>
          </a:p>
          <a:p>
            <a:endParaRPr lang="en-US" dirty="0"/>
          </a:p>
          <a:p>
            <a:endParaRPr lang="en-US" dirty="0"/>
          </a:p>
        </p:txBody>
      </p:sp>
      <p:pic>
        <p:nvPicPr>
          <p:cNvPr id="7170" name="Picture 2" descr="http://www.livius.org/a/1/romanempire/consul.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43600" y="3810000"/>
            <a:ext cx="2884714" cy="2824825"/>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http://deitchman.com/mcneillslides/images/cicero.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45337" y="609600"/>
            <a:ext cx="2571070" cy="29552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444276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971800" y="0"/>
            <a:ext cx="2146293" cy="923330"/>
          </a:xfrm>
          <a:prstGeom prst="rect">
            <a:avLst/>
          </a:prstGeom>
          <a:noFill/>
        </p:spPr>
        <p:txBody>
          <a:bodyPr wrap="none" lIns="91440" tIns="45720" rIns="91440" bIns="45720">
            <a:spAutoFit/>
          </a:bodyPr>
          <a:lstStyle/>
          <a:p>
            <a:pPr algn="ctr"/>
            <a:r>
              <a:rPr lang="en-US"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Senate</a:t>
            </a:r>
            <a:endParaRPr lang="en-US"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4" name="TextBox 3"/>
          <p:cNvSpPr txBox="1"/>
          <p:nvPr/>
        </p:nvSpPr>
        <p:spPr>
          <a:xfrm>
            <a:off x="152400" y="762000"/>
            <a:ext cx="4965693" cy="9294852"/>
          </a:xfrm>
          <a:prstGeom prst="rect">
            <a:avLst/>
          </a:prstGeom>
          <a:noFill/>
        </p:spPr>
        <p:txBody>
          <a:bodyPr wrap="square" rtlCol="0">
            <a:spAutoFit/>
          </a:bodyPr>
          <a:lstStyle/>
          <a:p>
            <a:pPr marL="285750" indent="-285750">
              <a:buFont typeface="Wingdings" pitchFamily="2" charset="2"/>
              <a:buChar char="v"/>
            </a:pPr>
            <a:r>
              <a:rPr lang="en-US" sz="1600" dirty="0" smtClean="0"/>
              <a:t>The Senate was comprised of former magistrates (Min. age 32 for both) Weren’t allowed to leave Italian peninsula without special permission from consul.</a:t>
            </a:r>
          </a:p>
          <a:p>
            <a:pPr marL="285750" indent="-285750">
              <a:buFont typeface="Wingdings" pitchFamily="2" charset="2"/>
              <a:buChar char="v"/>
            </a:pPr>
            <a:r>
              <a:rPr lang="en-US" sz="1600" dirty="0" smtClean="0"/>
              <a:t>Once elected to a magisterial position, a Senate seat was guaranteed</a:t>
            </a:r>
          </a:p>
          <a:p>
            <a:pPr marL="285750" indent="-285750">
              <a:buFont typeface="Wingdings" pitchFamily="2" charset="2"/>
              <a:buChar char="v"/>
            </a:pPr>
            <a:r>
              <a:rPr lang="en-US" sz="1600" dirty="0" smtClean="0"/>
              <a:t>No fixed number of Senate members, at beginning was 300 patricians </a:t>
            </a:r>
          </a:p>
          <a:p>
            <a:pPr marL="285750" indent="-285750">
              <a:buFont typeface="Wingdings" pitchFamily="2" charset="2"/>
              <a:buChar char="v"/>
            </a:pPr>
            <a:r>
              <a:rPr lang="en-US" sz="1600" dirty="0" smtClean="0"/>
              <a:t>Senate meetings held in the pomerium on Capitoline Hill</a:t>
            </a:r>
          </a:p>
          <a:p>
            <a:pPr marL="285750" indent="-285750">
              <a:buFont typeface="Wingdings" pitchFamily="2" charset="2"/>
              <a:buChar char="v"/>
            </a:pPr>
            <a:r>
              <a:rPr lang="en-US" sz="1600" dirty="0" smtClean="0"/>
              <a:t>No meeting could take place within a mile from pomerium</a:t>
            </a:r>
          </a:p>
          <a:p>
            <a:pPr marL="285750" indent="-285750">
              <a:buFont typeface="Wingdings" pitchFamily="2" charset="2"/>
              <a:buChar char="v"/>
            </a:pPr>
            <a:r>
              <a:rPr lang="en-US" sz="1600" dirty="0" smtClean="0"/>
              <a:t>Senate voted on laws and various other things brought forward by magistrates</a:t>
            </a:r>
          </a:p>
          <a:p>
            <a:pPr marL="285750" indent="-285750">
              <a:buFont typeface="Wingdings" pitchFamily="2" charset="2"/>
              <a:buChar char="v"/>
            </a:pPr>
            <a:r>
              <a:rPr lang="en-US" sz="1600" dirty="0" smtClean="0"/>
              <a:t>A law could only be voted on when no other senators had questions, or two senators, or a magistrate and a senator did not want to debate</a:t>
            </a:r>
          </a:p>
          <a:p>
            <a:pPr marL="285750" indent="-285750">
              <a:buFont typeface="Wingdings" pitchFamily="2" charset="2"/>
              <a:buChar char="v"/>
            </a:pPr>
            <a:r>
              <a:rPr lang="en-US" sz="1600" dirty="0" smtClean="0"/>
              <a:t> After a decision was voted on it became law,           Tribunes could veto law, </a:t>
            </a:r>
          </a:p>
          <a:p>
            <a:pPr marL="285750" indent="-285750">
              <a:buFont typeface="Wingdings" pitchFamily="2" charset="2"/>
              <a:buChar char="v"/>
            </a:pPr>
            <a:r>
              <a:rPr lang="en-US" sz="1600" dirty="0" smtClean="0"/>
              <a:t>If that occurred it had to wait 24 hr. to revote</a:t>
            </a:r>
          </a:p>
          <a:p>
            <a:pPr marL="285750" indent="-285750">
              <a:buFont typeface="Wingdings" pitchFamily="2" charset="2"/>
              <a:buChar char="v"/>
            </a:pPr>
            <a:r>
              <a:rPr lang="en-US" sz="1600" dirty="0" smtClean="0"/>
              <a:t>Senate could not pass laws by themselves</a:t>
            </a:r>
          </a:p>
          <a:p>
            <a:pPr marL="285750" indent="-285750">
              <a:buFont typeface="Wingdings" pitchFamily="2" charset="2"/>
              <a:buChar char="v"/>
            </a:pPr>
            <a:r>
              <a:rPr lang="en-US" sz="1600" dirty="0" smtClean="0"/>
              <a:t>But, Senate could appoint governors, and make</a:t>
            </a:r>
          </a:p>
          <a:p>
            <a:r>
              <a:rPr lang="en-US" sz="1600" dirty="0"/>
              <a:t>w</a:t>
            </a:r>
            <a:r>
              <a:rPr lang="en-US" sz="1600" dirty="0" smtClean="0"/>
              <a:t>ar decisions, and decree “sentatus consulta” or give </a:t>
            </a:r>
          </a:p>
          <a:p>
            <a:r>
              <a:rPr lang="en-US" sz="1600" dirty="0" smtClean="0"/>
              <a:t>advice that a certain magistrate was expected to use</a:t>
            </a:r>
          </a:p>
          <a:p>
            <a:pPr marL="285750" indent="-285750">
              <a:buFont typeface="Wingdings" pitchFamily="2" charset="2"/>
              <a:buChar char="v"/>
            </a:pPr>
            <a:r>
              <a:rPr lang="en-US" sz="1600" dirty="0" smtClean="0"/>
              <a:t>Religious offerings before meeting</a:t>
            </a:r>
          </a:p>
          <a:p>
            <a:pPr marL="285750" indent="-285750">
              <a:buFont typeface="Wingdings" pitchFamily="2" charset="2"/>
              <a:buChar char="v"/>
            </a:pPr>
            <a:r>
              <a:rPr lang="en-US" sz="1600" dirty="0" smtClean="0"/>
              <a:t>Senate gained more power towards end of republic</a:t>
            </a:r>
          </a:p>
          <a:p>
            <a:endParaRPr lang="en-US" dirty="0" smtClean="0"/>
          </a:p>
          <a:p>
            <a:endParaRPr lang="en-US" dirty="0" smtClean="0"/>
          </a:p>
          <a:p>
            <a:pPr marL="285750" indent="-285750">
              <a:buFont typeface="Wingdings" pitchFamily="2" charset="2"/>
              <a:buChar char="v"/>
            </a:pPr>
            <a:endParaRPr lang="en-US" dirty="0" smtClean="0"/>
          </a:p>
          <a:p>
            <a:pPr marL="285750" indent="-285750">
              <a:buFont typeface="Wingdings" pitchFamily="2" charset="2"/>
              <a:buChar char="v"/>
            </a:pPr>
            <a:endParaRPr lang="en-US" dirty="0" smtClean="0"/>
          </a:p>
          <a:p>
            <a:pPr marL="285750" indent="-285750">
              <a:buFont typeface="Wingdings" pitchFamily="2" charset="2"/>
              <a:buChar char="v"/>
            </a:pPr>
            <a:endParaRPr lang="en-US" dirty="0" smtClean="0"/>
          </a:p>
          <a:p>
            <a:pPr marL="285750" indent="-285750">
              <a:buFont typeface="Wingdings" pitchFamily="2" charset="2"/>
              <a:buChar char="v"/>
            </a:pPr>
            <a:endParaRPr lang="en-US" dirty="0" smtClean="0"/>
          </a:p>
          <a:p>
            <a:pPr marL="285750" indent="-285750">
              <a:buFont typeface="Wingdings" pitchFamily="2" charset="2"/>
              <a:buChar char="v"/>
            </a:pPr>
            <a:endParaRPr lang="en-US" dirty="0" smtClean="0"/>
          </a:p>
          <a:p>
            <a:pPr marL="285750" indent="-285750">
              <a:buFont typeface="Wingdings" pitchFamily="2" charset="2"/>
              <a:buChar char="v"/>
            </a:pPr>
            <a:endParaRPr lang="en-US" dirty="0" smtClean="0"/>
          </a:p>
          <a:p>
            <a:pPr marL="285750" indent="-285750">
              <a:buFont typeface="Wingdings" pitchFamily="2" charset="2"/>
              <a:buChar char="v"/>
            </a:pPr>
            <a:endParaRPr lang="en-US" dirty="0" smtClean="0"/>
          </a:p>
          <a:p>
            <a:pPr marL="285750" indent="-285750">
              <a:buFont typeface="Wingdings" pitchFamily="2" charset="2"/>
              <a:buChar char="v"/>
            </a:pPr>
            <a:endParaRPr lang="en-US" dirty="0" smtClean="0"/>
          </a:p>
          <a:p>
            <a:pPr marL="285750" indent="-285750">
              <a:buFont typeface="Wingdings" pitchFamily="2" charset="2"/>
              <a:buChar char="v"/>
            </a:pPr>
            <a:endParaRPr lang="en-US" dirty="0"/>
          </a:p>
        </p:txBody>
      </p:sp>
      <p:pic>
        <p:nvPicPr>
          <p:cNvPr id="3074" name="Picture 2" descr="http://upload.wikimedia.org/wikipedia/commons/thumb/a/a3/Maccari-Cicero.jpg/400px-Maccari-Cicero.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07207" y="4114800"/>
            <a:ext cx="3810000" cy="2371726"/>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http://keep2.sjfc.edu/class/bnapoli/msti431/jpk7984/msti431/senat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21847" y="461665"/>
            <a:ext cx="3869531" cy="30104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0993362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24344" y="0"/>
            <a:ext cx="8190512" cy="923330"/>
          </a:xfrm>
          <a:prstGeom prst="rect">
            <a:avLst/>
          </a:prstGeom>
          <a:noFill/>
        </p:spPr>
        <p:txBody>
          <a:bodyPr wrap="none" lIns="91440" tIns="45720" rIns="91440" bIns="45720">
            <a:spAutoFit/>
          </a:bodyPr>
          <a:lstStyle/>
          <a:p>
            <a:pPr algn="ctr"/>
            <a:r>
              <a:rPr lang="en-US"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Power of the Roman People</a:t>
            </a:r>
            <a:endParaRPr lang="en-US"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3" name="TextBox 2"/>
          <p:cNvSpPr txBox="1"/>
          <p:nvPr/>
        </p:nvSpPr>
        <p:spPr>
          <a:xfrm>
            <a:off x="0" y="838200"/>
            <a:ext cx="6324600" cy="3877985"/>
          </a:xfrm>
          <a:prstGeom prst="rect">
            <a:avLst/>
          </a:prstGeom>
          <a:noFill/>
        </p:spPr>
        <p:txBody>
          <a:bodyPr wrap="square" rtlCol="0">
            <a:spAutoFit/>
          </a:bodyPr>
          <a:lstStyle/>
          <a:p>
            <a:r>
              <a:rPr lang="en-US" sz="1600" dirty="0" smtClean="0"/>
              <a:t>Considering that the Roman Republic was a very ancient civilization, they allowed a lot of power to be held by their citizens.</a:t>
            </a:r>
          </a:p>
          <a:p>
            <a:endParaRPr lang="en-US" sz="1600" dirty="0"/>
          </a:p>
          <a:p>
            <a:pPr marL="285750" indent="-285750">
              <a:buFont typeface="Wingdings" pitchFamily="2" charset="2"/>
              <a:buChar char="§"/>
            </a:pPr>
            <a:r>
              <a:rPr lang="en-US" sz="1600" dirty="0" smtClean="0"/>
              <a:t>Although, qualifications to obtain citizenship were restricted, the citizens were allowed to run for office, and vote. And were even allowed to have disagreements with their leaders.</a:t>
            </a:r>
          </a:p>
          <a:p>
            <a:pPr marL="285750" indent="-285750">
              <a:buFont typeface="Wingdings" pitchFamily="2" charset="2"/>
              <a:buChar char="§"/>
            </a:pPr>
            <a:endParaRPr lang="en-US" sz="1600" dirty="0"/>
          </a:p>
          <a:p>
            <a:pPr marL="285750" indent="-285750">
              <a:buFont typeface="Wingdings" pitchFamily="2" charset="2"/>
              <a:buChar char="§"/>
            </a:pPr>
            <a:r>
              <a:rPr lang="en-US" sz="1600" dirty="0" smtClean="0"/>
              <a:t>The Roman people had the ability to run their own country, and to choose how their country was ran.</a:t>
            </a:r>
          </a:p>
          <a:p>
            <a:pPr marL="285750" indent="-285750">
              <a:buFont typeface="Wingdings" pitchFamily="2" charset="2"/>
              <a:buChar char="§"/>
            </a:pPr>
            <a:endParaRPr lang="en-US" sz="1600" dirty="0"/>
          </a:p>
          <a:p>
            <a:pPr marL="285750" indent="-285750">
              <a:buFont typeface="Wingdings" pitchFamily="2" charset="2"/>
              <a:buChar char="§"/>
            </a:pPr>
            <a:r>
              <a:rPr lang="en-US" sz="1600" dirty="0" smtClean="0"/>
              <a:t>This type of government was not seen again, in most parts of the world  until the late 1700’s.</a:t>
            </a:r>
          </a:p>
          <a:p>
            <a:pPr marL="285750" indent="-285750">
              <a:buFont typeface="Wingdings" pitchFamily="2" charset="2"/>
              <a:buChar char="§"/>
            </a:pPr>
            <a:endParaRPr lang="en-US" dirty="0"/>
          </a:p>
          <a:p>
            <a:pPr marL="285750" indent="-285750">
              <a:buFont typeface="Wingdings" pitchFamily="2" charset="2"/>
              <a:buChar char="§"/>
            </a:pPr>
            <a:endParaRPr lang="en-US" dirty="0" smtClean="0"/>
          </a:p>
          <a:p>
            <a:pPr marL="285750" indent="-285750">
              <a:buFont typeface="Wingdings" pitchFamily="2" charset="2"/>
              <a:buChar char="§"/>
            </a:pPr>
            <a:endParaRPr lang="en-US" dirty="0"/>
          </a:p>
        </p:txBody>
      </p:sp>
      <p:pic>
        <p:nvPicPr>
          <p:cNvPr id="8194" name="Picture 2" descr="http://4.bp.blogspot.com/_MuzRb709t4Q/TNc4TcJDpJI/AAAAAAAABWE/ftDU3ZsnvuY/s1600/Roman+Peopl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48200" y="3581400"/>
            <a:ext cx="4146654" cy="3150012"/>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http://t1.gstatic.com/images?q=tbn:ANd9GcTPYfs4r41cWT--D7Y3t21m0dkbfeK2R25Kt6_bZwgTIsLOz7N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6800" y="3940629"/>
            <a:ext cx="1868128" cy="2895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8892594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527</TotalTime>
  <Words>2294</Words>
  <Application>Microsoft Office PowerPoint</Application>
  <PresentationFormat>On-screen Show (4:3)</PresentationFormat>
  <Paragraphs>228</Paragraphs>
  <Slides>16</Slides>
  <Notes>0</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Toshiba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Frank</dc:creator>
  <cp:lastModifiedBy>youngch</cp:lastModifiedBy>
  <cp:revision>33</cp:revision>
  <dcterms:created xsi:type="dcterms:W3CDTF">2012-01-08T16:39:06Z</dcterms:created>
  <dcterms:modified xsi:type="dcterms:W3CDTF">2012-01-10T13:09:57Z</dcterms:modified>
</cp:coreProperties>
</file>